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53"/>
  </p:notesMasterIdLst>
  <p:sldIdLst>
    <p:sldId id="256" r:id="rId2"/>
    <p:sldId id="294" r:id="rId3"/>
    <p:sldId id="270" r:id="rId4"/>
    <p:sldId id="301" r:id="rId5"/>
    <p:sldId id="305" r:id="rId6"/>
    <p:sldId id="304" r:id="rId7"/>
    <p:sldId id="295" r:id="rId8"/>
    <p:sldId id="269" r:id="rId9"/>
    <p:sldId id="282" r:id="rId10"/>
    <p:sldId id="297" r:id="rId11"/>
    <p:sldId id="262" r:id="rId12"/>
    <p:sldId id="278" r:id="rId13"/>
    <p:sldId id="267" r:id="rId14"/>
    <p:sldId id="272" r:id="rId15"/>
    <p:sldId id="316" r:id="rId16"/>
    <p:sldId id="276" r:id="rId17"/>
    <p:sldId id="274" r:id="rId18"/>
    <p:sldId id="277" r:id="rId19"/>
    <p:sldId id="271" r:id="rId20"/>
    <p:sldId id="273" r:id="rId21"/>
    <p:sldId id="293" r:id="rId22"/>
    <p:sldId id="275" r:id="rId23"/>
    <p:sldId id="315" r:id="rId24"/>
    <p:sldId id="265" r:id="rId25"/>
    <p:sldId id="296" r:id="rId26"/>
    <p:sldId id="286" r:id="rId27"/>
    <p:sldId id="287" r:id="rId28"/>
    <p:sldId id="288" r:id="rId29"/>
    <p:sldId id="289" r:id="rId30"/>
    <p:sldId id="313" r:id="rId31"/>
    <p:sldId id="292" r:id="rId32"/>
    <p:sldId id="298" r:id="rId33"/>
    <p:sldId id="299" r:id="rId34"/>
    <p:sldId id="306" r:id="rId35"/>
    <p:sldId id="290" r:id="rId36"/>
    <p:sldId id="291" r:id="rId37"/>
    <p:sldId id="314" r:id="rId38"/>
    <p:sldId id="307" r:id="rId39"/>
    <p:sldId id="258" r:id="rId40"/>
    <p:sldId id="283" r:id="rId41"/>
    <p:sldId id="284" r:id="rId42"/>
    <p:sldId id="268" r:id="rId43"/>
    <p:sldId id="311" r:id="rId44"/>
    <p:sldId id="312" r:id="rId45"/>
    <p:sldId id="266" r:id="rId46"/>
    <p:sldId id="280" r:id="rId47"/>
    <p:sldId id="281" r:id="rId48"/>
    <p:sldId id="279" r:id="rId49"/>
    <p:sldId id="260" r:id="rId50"/>
    <p:sldId id="263" r:id="rId51"/>
    <p:sldId id="309" r:id="rId52"/>
  </p:sldIdLst>
  <p:sldSz cx="9144000" cy="5143500" type="screen16x9"/>
  <p:notesSz cx="6858000" cy="9144000"/>
  <p:embeddedFontLst>
    <p:embeddedFont>
      <p:font typeface="더잠실 OTF 3 Regular" panose="00000500000000000000" pitchFamily="50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1451" userDrawn="1">
          <p15:clr>
            <a:srgbClr val="A4A3A4"/>
          </p15:clr>
        </p15:guide>
        <p15:guide id="4" pos="4309" userDrawn="1">
          <p15:clr>
            <a:srgbClr val="A4A3A4"/>
          </p15:clr>
        </p15:guide>
        <p15:guide id="5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282724"/>
    <a:srgbClr val="262523"/>
    <a:srgbClr val="4472C4"/>
    <a:srgbClr val="FFFAEB"/>
    <a:srgbClr val="1B1B1C"/>
    <a:srgbClr val="1B1C1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80" y="108"/>
      </p:cViewPr>
      <p:guideLst>
        <p:guide pos="2880"/>
        <p:guide pos="1451"/>
        <p:guide pos="4309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22BC1-3174-4B5B-84CE-A29628267E32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93611-4B96-48A1-A650-35908D3E9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29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>
            <a:extLst>
              <a:ext uri="{FF2B5EF4-FFF2-40B4-BE49-F238E27FC236}">
                <a16:creationId xmlns:a16="http://schemas.microsoft.com/office/drawing/2014/main" id="{A272D21B-C3DE-7B5E-0FA2-E4E96CC2429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0406"/>
            <a:ext cx="9144000" cy="580607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14902"/>
            <a:ext cx="6858000" cy="42844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731AD0CA-E0A5-354B-440E-44F05A117F82}"/>
              </a:ext>
            </a:extLst>
          </p:cNvPr>
          <p:cNvGrpSpPr/>
          <p:nvPr userDrawn="1"/>
        </p:nvGrpSpPr>
        <p:grpSpPr>
          <a:xfrm>
            <a:off x="1176151" y="1479694"/>
            <a:ext cx="702291" cy="107143"/>
            <a:chOff x="1176151" y="3992898"/>
            <a:chExt cx="702291" cy="107143"/>
          </a:xfrm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A1643903-E337-1763-EE16-90221D83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200150"/>
            <a:ext cx="6858000" cy="1790700"/>
          </a:xfrm>
        </p:spPr>
        <p:txBody>
          <a:bodyPr anchor="t"/>
          <a:lstStyle>
            <a:lvl1pPr algn="l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0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" y="65487"/>
            <a:ext cx="7886700" cy="473866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3508" y="4869656"/>
            <a:ext cx="810491" cy="273844"/>
          </a:xfrm>
        </p:spPr>
        <p:txBody>
          <a:bodyPr/>
          <a:lstStyle>
            <a:lvl1pPr algn="r">
              <a:defRPr/>
            </a:lvl1pPr>
          </a:lstStyle>
          <a:p>
            <a:fld id="{B51EAD08-4EE7-48F4-A9B4-DED9E2BC70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068CA7-25B5-3F2B-0B38-AFA78E93A476}"/>
              </a:ext>
            </a:extLst>
          </p:cNvPr>
          <p:cNvSpPr/>
          <p:nvPr userDrawn="1"/>
        </p:nvSpPr>
        <p:spPr>
          <a:xfrm>
            <a:off x="0" y="624840"/>
            <a:ext cx="9144000" cy="42448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E89F2220-9D7E-8F00-AE43-0ECFFF7913AB}"/>
              </a:ext>
            </a:extLst>
          </p:cNvPr>
          <p:cNvGrpSpPr/>
          <p:nvPr userDrawn="1"/>
        </p:nvGrpSpPr>
        <p:grpSpPr>
          <a:xfrm>
            <a:off x="-149729" y="279560"/>
            <a:ext cx="507869" cy="45719"/>
            <a:chOff x="1176151" y="3992898"/>
            <a:chExt cx="702291" cy="107143"/>
          </a:xfrm>
        </p:grpSpPr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942EDE34-75A0-F116-D42C-25731457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758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3068CA7-25B5-3F2B-0B38-AFA78E93A476}"/>
              </a:ext>
            </a:extLst>
          </p:cNvPr>
          <p:cNvSpPr/>
          <p:nvPr userDrawn="1"/>
        </p:nvSpPr>
        <p:spPr>
          <a:xfrm>
            <a:off x="297180" y="293132"/>
            <a:ext cx="8549640" cy="45572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3508" y="4869656"/>
            <a:ext cx="810491" cy="273844"/>
          </a:xfrm>
        </p:spPr>
        <p:txBody>
          <a:bodyPr/>
          <a:lstStyle>
            <a:lvl1pPr algn="r">
              <a:defRPr/>
            </a:lvl1pPr>
          </a:lstStyle>
          <a:p>
            <a:fld id="{B51EAD08-4EE7-48F4-A9B4-DED9E2BC70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63FAF8F-94A2-7C5F-77E2-41B2B2A3D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3209" y="1927224"/>
            <a:ext cx="6057582" cy="991235"/>
          </a:xfrm>
        </p:spPr>
        <p:txBody>
          <a:bodyPr anchor="ctr">
            <a:normAutofit/>
          </a:bodyPr>
          <a:lstStyle>
            <a:lvl1pPr algn="ctr">
              <a:defRPr sz="32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17248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EAD08-4EE7-48F4-A9B4-DED9E2BC7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6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AC85D-34B9-686F-9ED2-7E98982D1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altLang="ko-KR" sz="4400" dirty="0"/>
              <a:t>Atents Team Project</a:t>
            </a:r>
            <a:br>
              <a:rPr lang="en-US" altLang="ko-KR" sz="4400" dirty="0"/>
            </a:br>
            <a:r>
              <a:rPr lang="en-US" altLang="ko-KR" sz="2400" dirty="0"/>
              <a:t>A</a:t>
            </a:r>
            <a:r>
              <a:rPr lang="ko-KR" altLang="en-US" sz="2400" dirty="0"/>
              <a:t>조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6ABD53-D496-6A94-B1C5-1309E917F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31" y="3127312"/>
            <a:ext cx="9099138" cy="124182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ko-KR" sz="3600" b="1" dirty="0"/>
              <a:t>&lt;T&gt;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꿈꾸는 강아지의 섬</a:t>
            </a:r>
            <a:endParaRPr lang="en-US" altLang="ko-KR" sz="3600" b="1" dirty="0"/>
          </a:p>
          <a:p>
            <a:endParaRPr lang="en-US" altLang="ko-KR" b="1" dirty="0"/>
          </a:p>
          <a:p>
            <a:r>
              <a:rPr lang="ko-KR" altLang="en-US" sz="2200" b="1" dirty="0"/>
              <a:t>강대성 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 강경수 </a:t>
            </a:r>
            <a:r>
              <a:rPr lang="en-US" altLang="ko-KR" sz="2200" b="1" dirty="0"/>
              <a:t>/</a:t>
            </a:r>
            <a:r>
              <a:rPr lang="ko-KR" altLang="en-US" sz="2200" b="1" dirty="0"/>
              <a:t> 조성윤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038836-42EA-B626-3336-C956F428CD48}"/>
              </a:ext>
            </a:extLst>
          </p:cNvPr>
          <p:cNvCxnSpPr/>
          <p:nvPr/>
        </p:nvCxnSpPr>
        <p:spPr>
          <a:xfrm>
            <a:off x="754380" y="2535238"/>
            <a:ext cx="7277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555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오피스 체어 세계 삼대장 사무용 의자 특징">
            <a:extLst>
              <a:ext uri="{FF2B5EF4-FFF2-40B4-BE49-F238E27FC236}">
                <a16:creationId xmlns:a16="http://schemas.microsoft.com/office/drawing/2014/main" id="{BC40E93B-4FDD-F64D-B87B-643B7006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659606"/>
            <a:ext cx="67437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725B4-7F49-1B32-A69B-97F8B8A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98D45-0349-9727-2B78-C9E0E37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6376F-D5F6-7A01-853B-EAA5825B3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14" y="625078"/>
            <a:ext cx="1764102" cy="11003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3A2102-CFFF-9D3B-91F8-3510F84AA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956" y="573881"/>
            <a:ext cx="1309500" cy="19019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F533E5-EA67-D96F-3EC0-556A0C607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066" y="601207"/>
            <a:ext cx="1611741" cy="1907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E4816F-80F3-5EA5-7BD4-2B2F2B832A53}"/>
              </a:ext>
            </a:extLst>
          </p:cNvPr>
          <p:cNvSpPr txBox="1"/>
          <p:nvPr/>
        </p:nvSpPr>
        <p:spPr>
          <a:xfrm>
            <a:off x="1614256" y="3817620"/>
            <a:ext cx="1409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Evil Mage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84F53-217F-4944-6A3E-A4BC97AC0CC4}"/>
              </a:ext>
            </a:extLst>
          </p:cNvPr>
          <p:cNvSpPr txBox="1"/>
          <p:nvPr/>
        </p:nvSpPr>
        <p:spPr>
          <a:xfrm>
            <a:off x="3743731" y="3817620"/>
            <a:ext cx="1656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Sward Skull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2AD25-B954-1774-D9F5-8ABEA0105F13}"/>
              </a:ext>
            </a:extLst>
          </p:cNvPr>
          <p:cNvSpPr txBox="1"/>
          <p:nvPr/>
        </p:nvSpPr>
        <p:spPr>
          <a:xfrm>
            <a:off x="6279934" y="3851672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BomBird</a:t>
            </a:r>
            <a:endParaRPr lang="ko-KR" alt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5181D70F-C729-6D36-395F-2A052AA0D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1550135" y="4901923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A0F849-3AEB-4BD8-3F7A-C96D5F3EA14B}"/>
              </a:ext>
            </a:extLst>
          </p:cNvPr>
          <p:cNvSpPr txBox="1"/>
          <p:nvPr/>
        </p:nvSpPr>
        <p:spPr>
          <a:xfrm>
            <a:off x="7956967" y="584144"/>
            <a:ext cx="376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♩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C2FF5-4359-0E72-6E08-050C7BD00410}"/>
              </a:ext>
            </a:extLst>
          </p:cNvPr>
          <p:cNvSpPr txBox="1"/>
          <p:nvPr/>
        </p:nvSpPr>
        <p:spPr>
          <a:xfrm>
            <a:off x="8068495" y="584144"/>
            <a:ext cx="376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♩</a:t>
            </a:r>
            <a:endParaRPr lang="en-US" altLang="ko-KR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EB510-8E8D-D3ED-EBE7-0B74C915A91D}"/>
              </a:ext>
            </a:extLst>
          </p:cNvPr>
          <p:cNvSpPr txBox="1"/>
          <p:nvPr/>
        </p:nvSpPr>
        <p:spPr>
          <a:xfrm>
            <a:off x="8180022" y="664499"/>
            <a:ext cx="48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♪</a:t>
            </a:r>
            <a:r>
              <a:rPr lang="en-US" altLang="ko-KR" sz="1100" dirty="0"/>
              <a:t>~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0BEE8D-94CF-A776-733B-CD6711C8B389}"/>
              </a:ext>
            </a:extLst>
          </p:cNvPr>
          <p:cNvSpPr txBox="1"/>
          <p:nvPr/>
        </p:nvSpPr>
        <p:spPr>
          <a:xfrm>
            <a:off x="7958536" y="974484"/>
            <a:ext cx="376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♪</a:t>
            </a:r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2D54AF-3DD7-93EE-EEC6-6BB223FDB512}"/>
              </a:ext>
            </a:extLst>
          </p:cNvPr>
          <p:cNvSpPr txBox="1"/>
          <p:nvPr/>
        </p:nvSpPr>
        <p:spPr>
          <a:xfrm>
            <a:off x="8087640" y="1032220"/>
            <a:ext cx="376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♪</a:t>
            </a:r>
            <a:endParaRPr lang="en-US" altLang="ko-KR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703709-288A-7240-9A28-8815284225FE}"/>
              </a:ext>
            </a:extLst>
          </p:cNvPr>
          <p:cNvSpPr txBox="1"/>
          <p:nvPr/>
        </p:nvSpPr>
        <p:spPr>
          <a:xfrm>
            <a:off x="8192988" y="922537"/>
            <a:ext cx="376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♪</a:t>
            </a:r>
            <a:endParaRPr lang="en-US" altLang="ko-K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56311-CC6D-220E-55E0-EDCD67BA444A}"/>
              </a:ext>
            </a:extLst>
          </p:cNvPr>
          <p:cNvSpPr txBox="1"/>
          <p:nvPr/>
        </p:nvSpPr>
        <p:spPr>
          <a:xfrm>
            <a:off x="8309127" y="969219"/>
            <a:ext cx="462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♩</a:t>
            </a:r>
            <a:r>
              <a:rPr lang="en-US" altLang="ko-KR" sz="1100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0729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33"/>
    </mc:Choice>
    <mc:Fallback xmlns="">
      <p:transition spd="slow" advTm="3933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40560-406F-D209-68F7-56009CE0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사용할 리소스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E6532A-E835-C697-EDFE-C40B65ACBF5D}"/>
              </a:ext>
            </a:extLst>
          </p:cNvPr>
          <p:cNvGrpSpPr/>
          <p:nvPr/>
        </p:nvGrpSpPr>
        <p:grpSpPr>
          <a:xfrm>
            <a:off x="123825" y="781051"/>
            <a:ext cx="8896350" cy="3938004"/>
            <a:chOff x="236421" y="1163849"/>
            <a:chExt cx="8671158" cy="370580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2435E42-8260-BCEA-5E28-CB9FC00F1929}"/>
                </a:ext>
              </a:extLst>
            </p:cNvPr>
            <p:cNvGrpSpPr/>
            <p:nvPr/>
          </p:nvGrpSpPr>
          <p:grpSpPr>
            <a:xfrm>
              <a:off x="236421" y="1163849"/>
              <a:ext cx="8278929" cy="3705807"/>
              <a:chOff x="0" y="923801"/>
              <a:chExt cx="9144000" cy="409302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65C288F-B95F-D006-6506-594248952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23801"/>
                <a:ext cx="9144000" cy="4093029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C8C32CE-8107-C225-B7C5-3E504BAA5AC0}"/>
                  </a:ext>
                </a:extLst>
              </p:cNvPr>
              <p:cNvSpPr/>
              <p:nvPr/>
            </p:nvSpPr>
            <p:spPr>
              <a:xfrm>
                <a:off x="6000750" y="1235405"/>
                <a:ext cx="3143250" cy="3781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E42191C-4E76-4A5D-31D3-9ABBC1298641}"/>
                </a:ext>
              </a:extLst>
            </p:cNvPr>
            <p:cNvSpPr/>
            <p:nvPr/>
          </p:nvSpPr>
          <p:spPr>
            <a:xfrm>
              <a:off x="5667983" y="1562100"/>
              <a:ext cx="3239596" cy="1647825"/>
            </a:xfrm>
            <a:prstGeom prst="rect">
              <a:avLst/>
            </a:prstGeom>
            <a:solidFill>
              <a:srgbClr val="2625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7280DD3-5DDD-33F9-A4F3-082F9A0A4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983" y="1981627"/>
              <a:ext cx="1719448" cy="103550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7DE3427-EBFE-5525-2C37-F34A869D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9267" y="2480720"/>
              <a:ext cx="1668312" cy="233947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DEFA89C-AE87-670D-C629-A0ED684A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7983" y="3016752"/>
              <a:ext cx="1570943" cy="1795363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1B4154-FFF1-C004-53E9-8D97DAE8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5FFAC-9A4A-6478-FA8E-8926059C4141}"/>
              </a:ext>
            </a:extLst>
          </p:cNvPr>
          <p:cNvSpPr txBox="1"/>
          <p:nvPr/>
        </p:nvSpPr>
        <p:spPr>
          <a:xfrm>
            <a:off x="3171617" y="2217807"/>
            <a:ext cx="2800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구    매</a:t>
            </a:r>
          </a:p>
        </p:txBody>
      </p:sp>
      <p:pic>
        <p:nvPicPr>
          <p:cNvPr id="6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51103E7A-A573-BB27-2928-27998990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1782745" y="4901924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79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99EF3-D1AC-16A0-E908-80F7D867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</a:t>
            </a:r>
            <a:r>
              <a:rPr lang="ko-KR" altLang="en-US" dirty="0"/>
              <a:t>메인 씬 기획</a:t>
            </a:r>
          </a:p>
        </p:txBody>
      </p:sp>
      <p:pic>
        <p:nvPicPr>
          <p:cNvPr id="4" name="Picture 4" descr="E3 2019] '젤다의 전설: 꿈꾸는 섬' 리메이크, 9월 20일 닌텐도 스위치로 출시">
            <a:extLst>
              <a:ext uri="{FF2B5EF4-FFF2-40B4-BE49-F238E27FC236}">
                <a16:creationId xmlns:a16="http://schemas.microsoft.com/office/drawing/2014/main" id="{3BC68BCB-D6C6-F9BA-BDE2-EA41CE5DC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r="10979"/>
          <a:stretch/>
        </p:blipFill>
        <p:spPr bwMode="auto">
          <a:xfrm>
            <a:off x="1333500" y="622539"/>
            <a:ext cx="6477000" cy="424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CB6DC2-A64B-E728-373A-592EAA01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A15B8FF0-20F6-0C51-8701-45C2A8E5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1943166" y="4901924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5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4F671-07E6-C399-EB1F-70FAF374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</a:t>
            </a:r>
            <a:r>
              <a:rPr lang="ko-KR" altLang="en-US" dirty="0"/>
              <a:t>메인 씬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EE7058-951F-C6E6-B55C-3954FD83A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2" b="10939"/>
          <a:stretch/>
        </p:blipFill>
        <p:spPr bwMode="auto">
          <a:xfrm>
            <a:off x="809625" y="642378"/>
            <a:ext cx="5143500" cy="417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238434-6EC5-D994-B54F-906A6CBA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39D4B-906D-787A-6F18-0D353812B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75" b="51292"/>
          <a:stretch/>
        </p:blipFill>
        <p:spPr bwMode="auto">
          <a:xfrm>
            <a:off x="6762750" y="223278"/>
            <a:ext cx="2457450" cy="44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1AC936F2-8769-AE40-BCBE-634E6C2F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2151715" y="4901924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8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ED8BD-819B-7B12-B338-71BA08A4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</a:t>
            </a:r>
            <a:r>
              <a:rPr lang="ko-KR" altLang="en-US" dirty="0"/>
              <a:t>메인 씬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0E2AE5-309B-F6D2-570B-C69FE550B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7" y="639419"/>
            <a:ext cx="4346093" cy="423589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C79D3F-96E7-6F1C-6564-0F4DAE8E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08CEE539-C877-7D8B-B3A9-16070AC2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2328179" y="4901924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17BC62-0CA3-4E23-9BDC-7D7C4FAA1A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62"/>
          <a:stretch/>
        </p:blipFill>
        <p:spPr>
          <a:xfrm>
            <a:off x="4852326" y="639418"/>
            <a:ext cx="4065767" cy="42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51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ED8BD-819B-7B12-B338-71BA08A4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</a:t>
            </a:r>
            <a:r>
              <a:rPr lang="ko-KR" altLang="en-US" dirty="0"/>
              <a:t>메인 씬 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C79D3F-96E7-6F1C-6564-0F4DAE8E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08CEE539-C877-7D8B-B3A9-16070AC2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2328179" y="4901924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8C422A-C771-8D99-B240-8E3D76335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04" b="51897"/>
          <a:stretch/>
        </p:blipFill>
        <p:spPr>
          <a:xfrm>
            <a:off x="-1" y="1153898"/>
            <a:ext cx="5707381" cy="2712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59CFB5-007E-98C8-F737-BD046B9A6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6" t="51775" r="18656" b="1156"/>
          <a:stretch/>
        </p:blipFill>
        <p:spPr>
          <a:xfrm>
            <a:off x="5753879" y="1153898"/>
            <a:ext cx="3417800" cy="2712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49A2C-132B-891B-8DB9-F04986A921AA}"/>
              </a:ext>
            </a:extLst>
          </p:cNvPr>
          <p:cNvSpPr txBox="1"/>
          <p:nvPr/>
        </p:nvSpPr>
        <p:spPr>
          <a:xfrm>
            <a:off x="3625267" y="3866674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메인 맵 개편버전 </a:t>
            </a:r>
            <a:r>
              <a:rPr lang="en-US" altLang="ko-KR" sz="1200" dirty="0"/>
              <a:t>( </a:t>
            </a:r>
            <a:r>
              <a:rPr lang="ko-KR" altLang="en-US" sz="1200" dirty="0"/>
              <a:t>작업중 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988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2B197-72FF-906E-1CEE-27B7C350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</a:t>
            </a:r>
            <a:r>
              <a:rPr lang="ko-KR" altLang="en-US" dirty="0"/>
              <a:t>상점 기획</a:t>
            </a:r>
          </a:p>
        </p:txBody>
      </p:sp>
      <p:pic>
        <p:nvPicPr>
          <p:cNvPr id="4" name="Picture 8" descr="젤다의 전설 꿈꾸는 섬 공략 - 13. 단페이의 미션 (던전만들기) 2 단계 / 낚시터에서 이상한 물고기 (?) 를 낚아보자 / 급류  타기 : 네이버 블로그">
            <a:extLst>
              <a:ext uri="{FF2B5EF4-FFF2-40B4-BE49-F238E27FC236}">
                <a16:creationId xmlns:a16="http://schemas.microsoft.com/office/drawing/2014/main" id="{4A133EEB-B766-0CE6-0823-30E88E9BD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2234" r="1460" b="2234"/>
          <a:stretch/>
        </p:blipFill>
        <p:spPr bwMode="auto">
          <a:xfrm>
            <a:off x="1165930" y="657225"/>
            <a:ext cx="7216172" cy="416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DA114E-0790-9BE6-DE9D-79CCBAE4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9C9FB460-E9EC-EDCA-B5D6-11372717B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2520684" y="4901925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279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DAC7E-F6DF-6C7D-92AB-4C937825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</a:t>
            </a:r>
            <a:r>
              <a:rPr lang="ko-KR" altLang="en-US" dirty="0"/>
              <a:t>상점 구현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FF7E9F-AC5D-8E2D-7D76-1E4C151B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905E64-DDFC-A49F-0DCF-2B3E2A800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" r="1793"/>
          <a:stretch/>
        </p:blipFill>
        <p:spPr>
          <a:xfrm>
            <a:off x="3183775" y="1282573"/>
            <a:ext cx="5960224" cy="2888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43E4C5-184D-19C5-04F4-2E8DD775C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573"/>
            <a:ext cx="3183775" cy="2888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C574E7B6-4E81-65B5-4EEE-21F1E9F57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2689126" y="4901926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992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6CB5B-7720-B43D-7CCD-ED71F766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</a:t>
            </a:r>
            <a:r>
              <a:rPr lang="ko-KR" altLang="en-US" dirty="0"/>
              <a:t> 서브  기획</a:t>
            </a:r>
          </a:p>
        </p:txBody>
      </p:sp>
      <p:pic>
        <p:nvPicPr>
          <p:cNvPr id="4" name="Picture 10" descr="젤다의 전설 꿈꾸는 섬 리뷰, 생생한 고전게임의 향수 : 네이버 블로그">
            <a:extLst>
              <a:ext uri="{FF2B5EF4-FFF2-40B4-BE49-F238E27FC236}">
                <a16:creationId xmlns:a16="http://schemas.microsoft.com/office/drawing/2014/main" id="{D2674BB3-4AC3-9B25-EA95-5A09B852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75" y="701676"/>
            <a:ext cx="7223050" cy="406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4E333D-31FE-D4D5-F693-DECE98902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8214DEAA-73C3-8DCB-18F4-E8D017F3E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2841527" y="4901927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2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12327-B5D2-F96D-F6DC-76E54ACE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</a:t>
            </a:r>
            <a:r>
              <a:rPr lang="ko-KR" altLang="en-US" dirty="0"/>
              <a:t>서브 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A61A17-AE52-6D8A-B11E-125163D7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73" y="1181100"/>
            <a:ext cx="7837818" cy="342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C46A43-518D-3417-1E54-6D9E53F9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62222E27-3CE0-1DD8-4019-F641B75C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3034033" y="4901927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06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476E5-3492-4389-3432-301A8912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ABFD1-E438-45EC-0A5A-BC3942906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3209" y="1927224"/>
            <a:ext cx="6057582" cy="991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86331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2B1EE-B9E5-2042-8BE3-C56CA315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맵 </a:t>
            </a:r>
            <a:r>
              <a:rPr lang="en-US" altLang="ko-KR" dirty="0"/>
              <a:t>- </a:t>
            </a:r>
            <a:r>
              <a:rPr lang="ko-KR" altLang="en-US" dirty="0"/>
              <a:t>서브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C35897-DBB3-9931-E439-34B76E42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353" y="717654"/>
            <a:ext cx="4379972" cy="4050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FD234-797B-77DA-8A08-0A5973F9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8750" y="717655"/>
            <a:ext cx="4289426" cy="40501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C484-3B04-AB15-5800-60C7B97D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24857CA3-5F18-43E5-3803-56FF7EE75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3290707" y="4901927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295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6C1BE8-128C-0A2D-D67A-049F05D5D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56" t="51775" r="18656" b="1156"/>
          <a:stretch/>
        </p:blipFill>
        <p:spPr>
          <a:xfrm>
            <a:off x="0" y="622792"/>
            <a:ext cx="5207000" cy="42468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528584-EBB5-15C5-AD84-E8106D4F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사용할 리소스 </a:t>
            </a:r>
            <a:r>
              <a:rPr lang="en-US" altLang="ko-KR" dirty="0"/>
              <a:t>- </a:t>
            </a:r>
            <a:r>
              <a:rPr lang="ko-KR" altLang="en-US" dirty="0"/>
              <a:t>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13DF4-B00D-AB31-E4B0-84E666F1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098907-9B65-02D2-A680-F5D7DA46D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297" y="717654"/>
            <a:ext cx="4379972" cy="4161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06752C-AED0-0C74-77DD-FE611D1B8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726" y="727553"/>
            <a:ext cx="4764534" cy="4134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D2E1CF-2DA8-0C9C-8A48-7C4BA646C577}"/>
              </a:ext>
            </a:extLst>
          </p:cNvPr>
          <p:cNvSpPr txBox="1"/>
          <p:nvPr/>
        </p:nvSpPr>
        <p:spPr>
          <a:xfrm>
            <a:off x="2632208" y="2217807"/>
            <a:ext cx="3879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직접 구현</a:t>
            </a:r>
          </a:p>
        </p:txBody>
      </p:sp>
      <p:pic>
        <p:nvPicPr>
          <p:cNvPr id="9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8A1420AB-75D7-AF7F-461A-91BFA34B0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3416225" y="4901927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28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40560-406F-D209-68F7-56009CE0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사용할 리소스 </a:t>
            </a:r>
            <a:r>
              <a:rPr lang="en-US" altLang="ko-KR" dirty="0"/>
              <a:t>- </a:t>
            </a:r>
            <a:r>
              <a:rPr lang="ko-KR" altLang="en-US" dirty="0"/>
              <a:t>각종 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F3F0F9-E633-494B-8FFF-1F46124B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EEEA98FA-F09D-9F62-E5C7-979690A8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3592688" y="4901927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D4343D-CDB9-9E2A-8CB3-BD8B6E98E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1285367"/>
            <a:ext cx="2880000" cy="28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92FBC9-8E2D-BC53-045A-CB29EB2E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700" y="1281368"/>
            <a:ext cx="288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4BAB99-CEA1-0852-6C45-EB78A682F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312" y="1273988"/>
            <a:ext cx="2880000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E2EA2-3A24-F969-56F0-2B65E5E1DF65}"/>
              </a:ext>
            </a:extLst>
          </p:cNvPr>
          <p:cNvSpPr txBox="1"/>
          <p:nvPr/>
        </p:nvSpPr>
        <p:spPr>
          <a:xfrm>
            <a:off x="2514419" y="2167370"/>
            <a:ext cx="39725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직 접 구 현</a:t>
            </a:r>
          </a:p>
        </p:txBody>
      </p:sp>
    </p:spTree>
    <p:extLst>
      <p:ext uri="{BB962C8B-B14F-4D97-AF65-F5344CB8AC3E}">
        <p14:creationId xmlns:p14="http://schemas.microsoft.com/office/powerpoint/2010/main" val="158618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40560-406F-D209-68F7-56009CE0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사용할 리소스 </a:t>
            </a:r>
            <a:r>
              <a:rPr lang="en-US" altLang="ko-KR" dirty="0"/>
              <a:t>- </a:t>
            </a:r>
            <a:r>
              <a:rPr lang="ko-KR" altLang="en-US" dirty="0"/>
              <a:t>각종 효과</a:t>
            </a:r>
          </a:p>
        </p:txBody>
      </p:sp>
      <p:pic>
        <p:nvPicPr>
          <p:cNvPr id="4098" name="Picture 2" descr="screenshot">
            <a:extLst>
              <a:ext uri="{FF2B5EF4-FFF2-40B4-BE49-F238E27FC236}">
                <a16:creationId xmlns:a16="http://schemas.microsoft.com/office/drawing/2014/main" id="{1CE5E030-5335-D270-2793-84E4ADF59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20" y="612616"/>
            <a:ext cx="6385560" cy="425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F3F0F9-E633-494B-8FFF-1F46124B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E2EA2-3A24-F969-56F0-2B65E5E1DF65}"/>
              </a:ext>
            </a:extLst>
          </p:cNvPr>
          <p:cNvSpPr txBox="1"/>
          <p:nvPr/>
        </p:nvSpPr>
        <p:spPr>
          <a:xfrm>
            <a:off x="2786096" y="1036423"/>
            <a:ext cx="35718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무료 </a:t>
            </a:r>
            <a:r>
              <a:rPr lang="ko-KR" altLang="en-US" sz="66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에셋</a:t>
            </a:r>
            <a:endParaRPr lang="ko-KR" altLang="en-US" sz="66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EEEA98FA-F09D-9F62-E5C7-979690A8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3592688" y="4901927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6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7C430-97C9-BE83-1155-4E667973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UI - </a:t>
            </a:r>
            <a:r>
              <a:rPr lang="ko-KR" altLang="en-US" dirty="0"/>
              <a:t>기획</a:t>
            </a:r>
            <a:r>
              <a:rPr lang="en-US" altLang="ko-KR" dirty="0"/>
              <a:t>,</a:t>
            </a:r>
            <a:r>
              <a:rPr lang="ko-KR" altLang="en-US" dirty="0"/>
              <a:t>설계 및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C970C9-0D46-657F-650B-DDC56CA5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759619"/>
            <a:ext cx="6610350" cy="397419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E3AA4A-9254-F517-2A2D-78838B38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D0C58773-F66E-7BF9-3B36-22B1F150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3745088" y="4901927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89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476E5-3492-4389-3432-301A8912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ABFD1-E438-45EC-0A5A-BC3942906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3209" y="1927224"/>
            <a:ext cx="6057582" cy="99123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주요 기능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0F23B09-7FC4-17F9-1C4F-9819C7307E37}"/>
              </a:ext>
            </a:extLst>
          </p:cNvPr>
          <p:cNvSpPr txBox="1">
            <a:spLocks/>
          </p:cNvSpPr>
          <p:nvPr/>
        </p:nvSpPr>
        <p:spPr>
          <a:xfrm>
            <a:off x="628650" y="2918459"/>
            <a:ext cx="7886700" cy="191238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장소 별 </a:t>
            </a:r>
            <a:r>
              <a:rPr lang="en-US" altLang="ko-KR" dirty="0"/>
              <a:t>/ </a:t>
            </a:r>
            <a:r>
              <a:rPr lang="ko-KR" altLang="en-US" dirty="0"/>
              <a:t>플레이어 </a:t>
            </a:r>
            <a:r>
              <a:rPr lang="en-US" altLang="ko-KR" dirty="0"/>
              <a:t>/ </a:t>
            </a:r>
            <a:r>
              <a:rPr lang="ko-KR" altLang="en-US" dirty="0"/>
              <a:t>적</a:t>
            </a:r>
            <a:endParaRPr lang="en-US" altLang="ko-KR" dirty="0"/>
          </a:p>
        </p:txBody>
      </p:sp>
      <p:pic>
        <p:nvPicPr>
          <p:cNvPr id="5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97F66212-5D1F-F337-2BA2-65425752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3914202" y="4901927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20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6DA0E-FE4F-FFF3-954D-789F89F1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</a:t>
            </a:r>
            <a:r>
              <a:rPr lang="ko-KR" altLang="en-US" dirty="0"/>
              <a:t>장소</a:t>
            </a:r>
            <a:r>
              <a:rPr lang="en-US" altLang="ko-KR" dirty="0"/>
              <a:t>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E2D33-2D08-BAF1-2AB2-D82AE008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0F766-BFF9-B86A-FF9A-6A1F36D3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" y="711420"/>
            <a:ext cx="4149958" cy="4044729"/>
          </a:xfrm>
          <a:prstGeom prst="rect">
            <a:avLst/>
          </a:prstGeom>
        </p:spPr>
      </p:pic>
      <p:sp>
        <p:nvSpPr>
          <p:cNvPr id="7" name="사다리꼴 6">
            <a:extLst>
              <a:ext uri="{FF2B5EF4-FFF2-40B4-BE49-F238E27FC236}">
                <a16:creationId xmlns:a16="http://schemas.microsoft.com/office/drawing/2014/main" id="{FE0FD243-4BFD-A6B1-2C7B-CD3ABCB38334}"/>
              </a:ext>
            </a:extLst>
          </p:cNvPr>
          <p:cNvSpPr/>
          <p:nvPr/>
        </p:nvSpPr>
        <p:spPr>
          <a:xfrm>
            <a:off x="685800" y="3044824"/>
            <a:ext cx="1397003" cy="1063625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3" h="1063625">
                <a:moveTo>
                  <a:pt x="0" y="1063625"/>
                </a:moveTo>
                <a:lnTo>
                  <a:pt x="301622" y="0"/>
                </a:lnTo>
                <a:lnTo>
                  <a:pt x="1397003" y="3175"/>
                </a:lnTo>
                <a:lnTo>
                  <a:pt x="1384300" y="1063625"/>
                </a:lnTo>
                <a:lnTo>
                  <a:pt x="0" y="1063625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r>
              <a:rPr lang="ko-KR" altLang="en-US" dirty="0"/>
              <a:t>구역</a:t>
            </a:r>
          </a:p>
        </p:txBody>
      </p:sp>
      <p:sp>
        <p:nvSpPr>
          <p:cNvPr id="8" name="사다리꼴 6">
            <a:extLst>
              <a:ext uri="{FF2B5EF4-FFF2-40B4-BE49-F238E27FC236}">
                <a16:creationId xmlns:a16="http://schemas.microsoft.com/office/drawing/2014/main" id="{BF782D5C-76AA-43F1-3828-A5A0F9DD73CD}"/>
              </a:ext>
            </a:extLst>
          </p:cNvPr>
          <p:cNvSpPr/>
          <p:nvPr/>
        </p:nvSpPr>
        <p:spPr>
          <a:xfrm flipH="1">
            <a:off x="2225908" y="3044824"/>
            <a:ext cx="1397003" cy="1063625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3" h="1063625">
                <a:moveTo>
                  <a:pt x="0" y="1063625"/>
                </a:moveTo>
                <a:lnTo>
                  <a:pt x="301622" y="0"/>
                </a:lnTo>
                <a:lnTo>
                  <a:pt x="1397003" y="3175"/>
                </a:lnTo>
                <a:lnTo>
                  <a:pt x="1384300" y="1063625"/>
                </a:lnTo>
                <a:lnTo>
                  <a:pt x="0" y="1063625"/>
                </a:lnTo>
                <a:close/>
              </a:path>
            </a:pathLst>
          </a:custGeom>
          <a:solidFill>
            <a:srgbClr val="0070C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r>
              <a:rPr lang="ko-KR" altLang="en-US" dirty="0"/>
              <a:t>구역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79F8C-D6CC-95CD-37AC-A860C6CAD1C8}"/>
              </a:ext>
            </a:extLst>
          </p:cNvPr>
          <p:cNvSpPr txBox="1"/>
          <p:nvPr/>
        </p:nvSpPr>
        <p:spPr>
          <a:xfrm>
            <a:off x="4387850" y="711420"/>
            <a:ext cx="47339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구역 </a:t>
            </a:r>
            <a:r>
              <a:rPr lang="en-US" altLang="ko-KR" dirty="0"/>
              <a:t>: </a:t>
            </a:r>
            <a:r>
              <a:rPr lang="en-US" altLang="ko-KR" dirty="0" err="1"/>
              <a:t>Wiard</a:t>
            </a:r>
            <a:r>
              <a:rPr lang="en-US" altLang="ko-KR" dirty="0"/>
              <a:t>, Sward Spawner </a:t>
            </a:r>
            <a:r>
              <a:rPr lang="ko-KR" altLang="en-US" dirty="0"/>
              <a:t>구역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구역 </a:t>
            </a:r>
            <a:r>
              <a:rPr lang="en-US" altLang="ko-KR" dirty="0"/>
              <a:t>: Bomb</a:t>
            </a:r>
            <a:r>
              <a:rPr lang="ko-KR" altLang="en-US" dirty="0"/>
              <a:t> </a:t>
            </a:r>
            <a:r>
              <a:rPr lang="en-US" altLang="ko-KR" dirty="0"/>
              <a:t>Spawner</a:t>
            </a:r>
            <a:r>
              <a:rPr lang="ko-KR" altLang="en-US" dirty="0"/>
              <a:t> 구역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상점구역 </a:t>
            </a:r>
            <a:r>
              <a:rPr lang="en-US" altLang="ko-KR" dirty="0"/>
              <a:t>: </a:t>
            </a:r>
            <a:r>
              <a:rPr lang="ko-KR" altLang="en-US" dirty="0"/>
              <a:t>상점 입구로 </a:t>
            </a:r>
            <a:r>
              <a:rPr lang="ko-KR" altLang="en-US" dirty="0" err="1"/>
              <a:t>진입시</a:t>
            </a:r>
            <a:r>
              <a:rPr lang="en-US" altLang="ko-KR" dirty="0"/>
              <a:t>, </a:t>
            </a:r>
            <a:r>
              <a:rPr lang="ko-KR" altLang="en-US" dirty="0"/>
              <a:t>상점 </a:t>
            </a:r>
            <a:r>
              <a:rPr lang="ko-KR" altLang="en-US" dirty="0" err="1"/>
              <a:t>씬으로</a:t>
            </a:r>
            <a:r>
              <a:rPr lang="ko-KR" altLang="en-US" dirty="0"/>
              <a:t> 이동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다음씬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메인씬에서</a:t>
            </a:r>
            <a:r>
              <a:rPr lang="ko-KR" altLang="en-US" dirty="0"/>
              <a:t> </a:t>
            </a:r>
            <a:r>
              <a:rPr lang="ko-KR" altLang="en-US" dirty="0" err="1"/>
              <a:t>서브씬으로</a:t>
            </a:r>
            <a:r>
              <a:rPr lang="ko-KR" altLang="en-US" dirty="0"/>
              <a:t> 이동</a:t>
            </a:r>
          </a:p>
        </p:txBody>
      </p:sp>
      <p:sp>
        <p:nvSpPr>
          <p:cNvPr id="10" name="사다리꼴 6">
            <a:extLst>
              <a:ext uri="{FF2B5EF4-FFF2-40B4-BE49-F238E27FC236}">
                <a16:creationId xmlns:a16="http://schemas.microsoft.com/office/drawing/2014/main" id="{F3E79E16-0D76-F818-3AF4-02513A8DE957}"/>
              </a:ext>
            </a:extLst>
          </p:cNvPr>
          <p:cNvSpPr/>
          <p:nvPr/>
        </p:nvSpPr>
        <p:spPr>
          <a:xfrm>
            <a:off x="1079500" y="1985097"/>
            <a:ext cx="546099" cy="535852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  <a:gd name="connsiteX0" fmla="*/ 0 w 1397003"/>
              <a:gd name="connsiteY0" fmla="*/ 1068372 h 1068372"/>
              <a:gd name="connsiteX1" fmla="*/ 27500 w 1397003"/>
              <a:gd name="connsiteY1" fmla="*/ 0 h 1068372"/>
              <a:gd name="connsiteX2" fmla="*/ 1397003 w 1397003"/>
              <a:gd name="connsiteY2" fmla="*/ 7922 h 1068372"/>
              <a:gd name="connsiteX3" fmla="*/ 1384300 w 1397003"/>
              <a:gd name="connsiteY3" fmla="*/ 1068372 h 1068372"/>
              <a:gd name="connsiteX4" fmla="*/ 0 w 1397003"/>
              <a:gd name="connsiteY4" fmla="*/ 1068372 h 106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3" h="1068372">
                <a:moveTo>
                  <a:pt x="0" y="1068372"/>
                </a:moveTo>
                <a:lnTo>
                  <a:pt x="27500" y="0"/>
                </a:lnTo>
                <a:lnTo>
                  <a:pt x="1397003" y="7922"/>
                </a:lnTo>
                <a:lnTo>
                  <a:pt x="1384300" y="1068372"/>
                </a:lnTo>
                <a:lnTo>
                  <a:pt x="0" y="1068372"/>
                </a:lnTo>
                <a:close/>
              </a:path>
            </a:pathLst>
          </a:cu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상점</a:t>
            </a:r>
            <a:endParaRPr lang="en-US" altLang="ko-KR" sz="1400" dirty="0"/>
          </a:p>
        </p:txBody>
      </p:sp>
      <p:sp>
        <p:nvSpPr>
          <p:cNvPr id="11" name="사다리꼴 6">
            <a:extLst>
              <a:ext uri="{FF2B5EF4-FFF2-40B4-BE49-F238E27FC236}">
                <a16:creationId xmlns:a16="http://schemas.microsoft.com/office/drawing/2014/main" id="{51DBFC5A-48DF-458D-53C7-55D6816F6D78}"/>
              </a:ext>
            </a:extLst>
          </p:cNvPr>
          <p:cNvSpPr/>
          <p:nvPr/>
        </p:nvSpPr>
        <p:spPr>
          <a:xfrm>
            <a:off x="1844443" y="1878735"/>
            <a:ext cx="670158" cy="535852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  <a:gd name="connsiteX0" fmla="*/ 0 w 1397003"/>
              <a:gd name="connsiteY0" fmla="*/ 1068372 h 1068372"/>
              <a:gd name="connsiteX1" fmla="*/ 27500 w 1397003"/>
              <a:gd name="connsiteY1" fmla="*/ 0 h 1068372"/>
              <a:gd name="connsiteX2" fmla="*/ 1397003 w 1397003"/>
              <a:gd name="connsiteY2" fmla="*/ 7922 h 1068372"/>
              <a:gd name="connsiteX3" fmla="*/ 1384300 w 1397003"/>
              <a:gd name="connsiteY3" fmla="*/ 1068372 h 1068372"/>
              <a:gd name="connsiteX4" fmla="*/ 0 w 1397003"/>
              <a:gd name="connsiteY4" fmla="*/ 1068372 h 106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3" h="1068372">
                <a:moveTo>
                  <a:pt x="0" y="1068372"/>
                </a:moveTo>
                <a:lnTo>
                  <a:pt x="27500" y="0"/>
                </a:lnTo>
                <a:lnTo>
                  <a:pt x="1397003" y="7922"/>
                </a:lnTo>
                <a:lnTo>
                  <a:pt x="1384300" y="1068372"/>
                </a:lnTo>
                <a:lnTo>
                  <a:pt x="0" y="1068372"/>
                </a:lnTo>
                <a:close/>
              </a:path>
            </a:pathLst>
          </a:custGeom>
          <a:solidFill>
            <a:srgbClr val="7030A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다음씬</a:t>
            </a:r>
            <a:endParaRPr lang="en-US" altLang="ko-KR" sz="1400" dirty="0"/>
          </a:p>
        </p:txBody>
      </p:sp>
      <p:pic>
        <p:nvPicPr>
          <p:cNvPr id="3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4CBD6061-D9C9-661E-E497-B147CCCA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4077486" y="4901928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18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C6801A-AFEA-5801-B9E6-679A9FF2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8750" y="717655"/>
            <a:ext cx="4289426" cy="40501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936DA0E-FE4F-FFF3-954D-789F89F1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</a:t>
            </a:r>
            <a:r>
              <a:rPr lang="ko-KR" altLang="en-US" dirty="0"/>
              <a:t>장소</a:t>
            </a:r>
            <a:r>
              <a:rPr lang="en-US" altLang="ko-KR" dirty="0"/>
              <a:t>(</a:t>
            </a:r>
            <a:r>
              <a:rPr lang="ko-KR" altLang="en-US" dirty="0"/>
              <a:t>서브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E2D33-2D08-BAF1-2AB2-D82AE008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FE0FD243-4BFD-A6B1-2C7B-CD3ABCB38334}"/>
              </a:ext>
            </a:extLst>
          </p:cNvPr>
          <p:cNvSpPr/>
          <p:nvPr/>
        </p:nvSpPr>
        <p:spPr>
          <a:xfrm>
            <a:off x="706433" y="3065743"/>
            <a:ext cx="3263903" cy="1251464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  <a:gd name="connsiteX0" fmla="*/ 1879603 w 3276606"/>
              <a:gd name="connsiteY0" fmla="*/ 1060450 h 1060450"/>
              <a:gd name="connsiteX1" fmla="*/ 0 w 3276606"/>
              <a:gd name="connsiteY1" fmla="*/ 558800 h 1060450"/>
              <a:gd name="connsiteX2" fmla="*/ 3276606 w 3276606"/>
              <a:gd name="connsiteY2" fmla="*/ 0 h 1060450"/>
              <a:gd name="connsiteX3" fmla="*/ 3263903 w 3276606"/>
              <a:gd name="connsiteY3" fmla="*/ 1060450 h 1060450"/>
              <a:gd name="connsiteX4" fmla="*/ 1879603 w 3276606"/>
              <a:gd name="connsiteY4" fmla="*/ 1060450 h 1060450"/>
              <a:gd name="connsiteX0" fmla="*/ 1879603 w 3263903"/>
              <a:gd name="connsiteY0" fmla="*/ 508000 h 508000"/>
              <a:gd name="connsiteX1" fmla="*/ 0 w 3263903"/>
              <a:gd name="connsiteY1" fmla="*/ 6350 h 508000"/>
              <a:gd name="connsiteX2" fmla="*/ 3248031 w 3263903"/>
              <a:gd name="connsiteY2" fmla="*/ 0 h 508000"/>
              <a:gd name="connsiteX3" fmla="*/ 3263903 w 3263903"/>
              <a:gd name="connsiteY3" fmla="*/ 508000 h 508000"/>
              <a:gd name="connsiteX4" fmla="*/ 1879603 w 3263903"/>
              <a:gd name="connsiteY4" fmla="*/ 508000 h 508000"/>
              <a:gd name="connsiteX0" fmla="*/ 7940 w 3263903"/>
              <a:gd name="connsiteY0" fmla="*/ 1250950 h 1250950"/>
              <a:gd name="connsiteX1" fmla="*/ 0 w 3263903"/>
              <a:gd name="connsiteY1" fmla="*/ 6350 h 1250950"/>
              <a:gd name="connsiteX2" fmla="*/ 3248031 w 3263903"/>
              <a:gd name="connsiteY2" fmla="*/ 0 h 1250950"/>
              <a:gd name="connsiteX3" fmla="*/ 3263903 w 3263903"/>
              <a:gd name="connsiteY3" fmla="*/ 508000 h 1250950"/>
              <a:gd name="connsiteX4" fmla="*/ 7940 w 3263903"/>
              <a:gd name="connsiteY4" fmla="*/ 1250950 h 1250950"/>
              <a:gd name="connsiteX0" fmla="*/ 7940 w 3263903"/>
              <a:gd name="connsiteY0" fmla="*/ 1250950 h 1250950"/>
              <a:gd name="connsiteX1" fmla="*/ 0 w 3263903"/>
              <a:gd name="connsiteY1" fmla="*/ 6350 h 1250950"/>
              <a:gd name="connsiteX2" fmla="*/ 3248031 w 3263903"/>
              <a:gd name="connsiteY2" fmla="*/ 0 h 1250950"/>
              <a:gd name="connsiteX3" fmla="*/ 3263903 w 3263903"/>
              <a:gd name="connsiteY3" fmla="*/ 508000 h 1250950"/>
              <a:gd name="connsiteX4" fmla="*/ 1155705 w 3263903"/>
              <a:gd name="connsiteY4" fmla="*/ 996670 h 1250950"/>
              <a:gd name="connsiteX5" fmla="*/ 7940 w 3263903"/>
              <a:gd name="connsiteY5" fmla="*/ 1250950 h 1250950"/>
              <a:gd name="connsiteX0" fmla="*/ 7940 w 3263903"/>
              <a:gd name="connsiteY0" fmla="*/ 1250950 h 1253845"/>
              <a:gd name="connsiteX1" fmla="*/ 0 w 3263903"/>
              <a:gd name="connsiteY1" fmla="*/ 6350 h 1253845"/>
              <a:gd name="connsiteX2" fmla="*/ 3248031 w 3263903"/>
              <a:gd name="connsiteY2" fmla="*/ 0 h 1253845"/>
              <a:gd name="connsiteX3" fmla="*/ 3263903 w 3263903"/>
              <a:gd name="connsiteY3" fmla="*/ 508000 h 1253845"/>
              <a:gd name="connsiteX4" fmla="*/ 989017 w 3263903"/>
              <a:gd name="connsiteY4" fmla="*/ 1253845 h 1253845"/>
              <a:gd name="connsiteX5" fmla="*/ 7940 w 3263903"/>
              <a:gd name="connsiteY5" fmla="*/ 1250950 h 1253845"/>
              <a:gd name="connsiteX0" fmla="*/ 7940 w 3263903"/>
              <a:gd name="connsiteY0" fmla="*/ 1250950 h 1253845"/>
              <a:gd name="connsiteX1" fmla="*/ 0 w 3263903"/>
              <a:gd name="connsiteY1" fmla="*/ 6350 h 1253845"/>
              <a:gd name="connsiteX2" fmla="*/ 3248031 w 3263903"/>
              <a:gd name="connsiteY2" fmla="*/ 0 h 1253845"/>
              <a:gd name="connsiteX3" fmla="*/ 3263903 w 3263903"/>
              <a:gd name="connsiteY3" fmla="*/ 508000 h 1253845"/>
              <a:gd name="connsiteX4" fmla="*/ 1593855 w 3263903"/>
              <a:gd name="connsiteY4" fmla="*/ 1053820 h 1253845"/>
              <a:gd name="connsiteX5" fmla="*/ 989017 w 3263903"/>
              <a:gd name="connsiteY5" fmla="*/ 1253845 h 1253845"/>
              <a:gd name="connsiteX6" fmla="*/ 7940 w 3263903"/>
              <a:gd name="connsiteY6" fmla="*/ 1250950 h 1253845"/>
              <a:gd name="connsiteX0" fmla="*/ 7940 w 3263903"/>
              <a:gd name="connsiteY0" fmla="*/ 1250950 h 1253845"/>
              <a:gd name="connsiteX1" fmla="*/ 0 w 3263903"/>
              <a:gd name="connsiteY1" fmla="*/ 6350 h 1253845"/>
              <a:gd name="connsiteX2" fmla="*/ 3248031 w 3263903"/>
              <a:gd name="connsiteY2" fmla="*/ 0 h 1253845"/>
              <a:gd name="connsiteX3" fmla="*/ 3263903 w 3263903"/>
              <a:gd name="connsiteY3" fmla="*/ 508000 h 1253845"/>
              <a:gd name="connsiteX4" fmla="*/ 998542 w 3263903"/>
              <a:gd name="connsiteY4" fmla="*/ 991908 h 1253845"/>
              <a:gd name="connsiteX5" fmla="*/ 989017 w 3263903"/>
              <a:gd name="connsiteY5" fmla="*/ 1253845 h 1253845"/>
              <a:gd name="connsiteX6" fmla="*/ 7940 w 3263903"/>
              <a:gd name="connsiteY6" fmla="*/ 1250950 h 1253845"/>
              <a:gd name="connsiteX0" fmla="*/ 7940 w 3263903"/>
              <a:gd name="connsiteY0" fmla="*/ 1250950 h 1253845"/>
              <a:gd name="connsiteX1" fmla="*/ 0 w 3263903"/>
              <a:gd name="connsiteY1" fmla="*/ 6350 h 1253845"/>
              <a:gd name="connsiteX2" fmla="*/ 3248031 w 3263903"/>
              <a:gd name="connsiteY2" fmla="*/ 0 h 1253845"/>
              <a:gd name="connsiteX3" fmla="*/ 3263903 w 3263903"/>
              <a:gd name="connsiteY3" fmla="*/ 508000 h 1253845"/>
              <a:gd name="connsiteX4" fmla="*/ 998542 w 3263903"/>
              <a:gd name="connsiteY4" fmla="*/ 991908 h 1253845"/>
              <a:gd name="connsiteX5" fmla="*/ 1008067 w 3263903"/>
              <a:gd name="connsiteY5" fmla="*/ 987145 h 1253845"/>
              <a:gd name="connsiteX6" fmla="*/ 989017 w 3263903"/>
              <a:gd name="connsiteY6" fmla="*/ 1253845 h 1253845"/>
              <a:gd name="connsiteX7" fmla="*/ 7940 w 3263903"/>
              <a:gd name="connsiteY7" fmla="*/ 1250950 h 1253845"/>
              <a:gd name="connsiteX0" fmla="*/ 7940 w 3263903"/>
              <a:gd name="connsiteY0" fmla="*/ 1250950 h 1253845"/>
              <a:gd name="connsiteX1" fmla="*/ 0 w 3263903"/>
              <a:gd name="connsiteY1" fmla="*/ 6350 h 1253845"/>
              <a:gd name="connsiteX2" fmla="*/ 3248031 w 3263903"/>
              <a:gd name="connsiteY2" fmla="*/ 0 h 1253845"/>
              <a:gd name="connsiteX3" fmla="*/ 3263903 w 3263903"/>
              <a:gd name="connsiteY3" fmla="*/ 508000 h 1253845"/>
              <a:gd name="connsiteX4" fmla="*/ 998542 w 3263903"/>
              <a:gd name="connsiteY4" fmla="*/ 991908 h 1253845"/>
              <a:gd name="connsiteX5" fmla="*/ 1231905 w 3263903"/>
              <a:gd name="connsiteY5" fmla="*/ 996670 h 1253845"/>
              <a:gd name="connsiteX6" fmla="*/ 989017 w 3263903"/>
              <a:gd name="connsiteY6" fmla="*/ 1253845 h 1253845"/>
              <a:gd name="connsiteX7" fmla="*/ 7940 w 3263903"/>
              <a:gd name="connsiteY7" fmla="*/ 1250950 h 1253845"/>
              <a:gd name="connsiteX0" fmla="*/ 7940 w 3263903"/>
              <a:gd name="connsiteY0" fmla="*/ 1250950 h 1253845"/>
              <a:gd name="connsiteX1" fmla="*/ 0 w 3263903"/>
              <a:gd name="connsiteY1" fmla="*/ 6350 h 1253845"/>
              <a:gd name="connsiteX2" fmla="*/ 3248031 w 3263903"/>
              <a:gd name="connsiteY2" fmla="*/ 0 h 1253845"/>
              <a:gd name="connsiteX3" fmla="*/ 3263903 w 3263903"/>
              <a:gd name="connsiteY3" fmla="*/ 508000 h 1253845"/>
              <a:gd name="connsiteX4" fmla="*/ 1270004 w 3263903"/>
              <a:gd name="connsiteY4" fmla="*/ 725208 h 1253845"/>
              <a:gd name="connsiteX5" fmla="*/ 1231905 w 3263903"/>
              <a:gd name="connsiteY5" fmla="*/ 996670 h 1253845"/>
              <a:gd name="connsiteX6" fmla="*/ 989017 w 3263903"/>
              <a:gd name="connsiteY6" fmla="*/ 1253845 h 1253845"/>
              <a:gd name="connsiteX7" fmla="*/ 7940 w 3263903"/>
              <a:gd name="connsiteY7" fmla="*/ 1250950 h 1253845"/>
              <a:gd name="connsiteX0" fmla="*/ 7940 w 3263903"/>
              <a:gd name="connsiteY0" fmla="*/ 1250950 h 1253845"/>
              <a:gd name="connsiteX1" fmla="*/ 0 w 3263903"/>
              <a:gd name="connsiteY1" fmla="*/ 6350 h 1253845"/>
              <a:gd name="connsiteX2" fmla="*/ 3248031 w 3263903"/>
              <a:gd name="connsiteY2" fmla="*/ 0 h 1253845"/>
              <a:gd name="connsiteX3" fmla="*/ 3263903 w 3263903"/>
              <a:gd name="connsiteY3" fmla="*/ 508000 h 1253845"/>
              <a:gd name="connsiteX4" fmla="*/ 1270004 w 3263903"/>
              <a:gd name="connsiteY4" fmla="*/ 725208 h 1253845"/>
              <a:gd name="connsiteX5" fmla="*/ 1008068 w 3263903"/>
              <a:gd name="connsiteY5" fmla="*/ 996670 h 1253845"/>
              <a:gd name="connsiteX6" fmla="*/ 989017 w 3263903"/>
              <a:gd name="connsiteY6" fmla="*/ 1253845 h 1253845"/>
              <a:gd name="connsiteX7" fmla="*/ 7940 w 3263903"/>
              <a:gd name="connsiteY7" fmla="*/ 1250950 h 1253845"/>
              <a:gd name="connsiteX0" fmla="*/ 7940 w 3263903"/>
              <a:gd name="connsiteY0" fmla="*/ 1250950 h 1251464"/>
              <a:gd name="connsiteX1" fmla="*/ 0 w 3263903"/>
              <a:gd name="connsiteY1" fmla="*/ 6350 h 1251464"/>
              <a:gd name="connsiteX2" fmla="*/ 3248031 w 3263903"/>
              <a:gd name="connsiteY2" fmla="*/ 0 h 1251464"/>
              <a:gd name="connsiteX3" fmla="*/ 3263903 w 3263903"/>
              <a:gd name="connsiteY3" fmla="*/ 508000 h 1251464"/>
              <a:gd name="connsiteX4" fmla="*/ 1270004 w 3263903"/>
              <a:gd name="connsiteY4" fmla="*/ 725208 h 1251464"/>
              <a:gd name="connsiteX5" fmla="*/ 1008068 w 3263903"/>
              <a:gd name="connsiteY5" fmla="*/ 996670 h 1251464"/>
              <a:gd name="connsiteX6" fmla="*/ 1008067 w 3263903"/>
              <a:gd name="connsiteY6" fmla="*/ 1251464 h 1251464"/>
              <a:gd name="connsiteX7" fmla="*/ 7940 w 3263903"/>
              <a:gd name="connsiteY7" fmla="*/ 1250950 h 1251464"/>
              <a:gd name="connsiteX0" fmla="*/ 7940 w 3263903"/>
              <a:gd name="connsiteY0" fmla="*/ 1250950 h 1251464"/>
              <a:gd name="connsiteX1" fmla="*/ 0 w 3263903"/>
              <a:gd name="connsiteY1" fmla="*/ 6350 h 1251464"/>
              <a:gd name="connsiteX2" fmla="*/ 3248031 w 3263903"/>
              <a:gd name="connsiteY2" fmla="*/ 0 h 1251464"/>
              <a:gd name="connsiteX3" fmla="*/ 3263903 w 3263903"/>
              <a:gd name="connsiteY3" fmla="*/ 508000 h 1251464"/>
              <a:gd name="connsiteX4" fmla="*/ 1243810 w 3263903"/>
              <a:gd name="connsiteY4" fmla="*/ 989527 h 1251464"/>
              <a:gd name="connsiteX5" fmla="*/ 1008068 w 3263903"/>
              <a:gd name="connsiteY5" fmla="*/ 996670 h 1251464"/>
              <a:gd name="connsiteX6" fmla="*/ 1008067 w 3263903"/>
              <a:gd name="connsiteY6" fmla="*/ 1251464 h 1251464"/>
              <a:gd name="connsiteX7" fmla="*/ 7940 w 3263903"/>
              <a:gd name="connsiteY7" fmla="*/ 1250950 h 1251464"/>
              <a:gd name="connsiteX0" fmla="*/ 7940 w 3263903"/>
              <a:gd name="connsiteY0" fmla="*/ 1250950 h 1251464"/>
              <a:gd name="connsiteX1" fmla="*/ 0 w 3263903"/>
              <a:gd name="connsiteY1" fmla="*/ 6350 h 1251464"/>
              <a:gd name="connsiteX2" fmla="*/ 3248031 w 3263903"/>
              <a:gd name="connsiteY2" fmla="*/ 0 h 1251464"/>
              <a:gd name="connsiteX3" fmla="*/ 3263903 w 3263903"/>
              <a:gd name="connsiteY3" fmla="*/ 508000 h 1251464"/>
              <a:gd name="connsiteX4" fmla="*/ 1398592 w 3263903"/>
              <a:gd name="connsiteY4" fmla="*/ 956188 h 1251464"/>
              <a:gd name="connsiteX5" fmla="*/ 1243810 w 3263903"/>
              <a:gd name="connsiteY5" fmla="*/ 989527 h 1251464"/>
              <a:gd name="connsiteX6" fmla="*/ 1008068 w 3263903"/>
              <a:gd name="connsiteY6" fmla="*/ 996670 h 1251464"/>
              <a:gd name="connsiteX7" fmla="*/ 1008067 w 3263903"/>
              <a:gd name="connsiteY7" fmla="*/ 1251464 h 1251464"/>
              <a:gd name="connsiteX8" fmla="*/ 7940 w 3263903"/>
              <a:gd name="connsiteY8" fmla="*/ 1250950 h 1251464"/>
              <a:gd name="connsiteX0" fmla="*/ 7940 w 3263903"/>
              <a:gd name="connsiteY0" fmla="*/ 1250950 h 1251464"/>
              <a:gd name="connsiteX1" fmla="*/ 0 w 3263903"/>
              <a:gd name="connsiteY1" fmla="*/ 6350 h 1251464"/>
              <a:gd name="connsiteX2" fmla="*/ 3248031 w 3263903"/>
              <a:gd name="connsiteY2" fmla="*/ 0 h 1251464"/>
              <a:gd name="connsiteX3" fmla="*/ 3263903 w 3263903"/>
              <a:gd name="connsiteY3" fmla="*/ 508000 h 1251464"/>
              <a:gd name="connsiteX4" fmla="*/ 1243810 w 3263903"/>
              <a:gd name="connsiteY4" fmla="*/ 751400 h 1251464"/>
              <a:gd name="connsiteX5" fmla="*/ 1243810 w 3263903"/>
              <a:gd name="connsiteY5" fmla="*/ 989527 h 1251464"/>
              <a:gd name="connsiteX6" fmla="*/ 1008068 w 3263903"/>
              <a:gd name="connsiteY6" fmla="*/ 996670 h 1251464"/>
              <a:gd name="connsiteX7" fmla="*/ 1008067 w 3263903"/>
              <a:gd name="connsiteY7" fmla="*/ 1251464 h 1251464"/>
              <a:gd name="connsiteX8" fmla="*/ 7940 w 3263903"/>
              <a:gd name="connsiteY8" fmla="*/ 1250950 h 1251464"/>
              <a:gd name="connsiteX0" fmla="*/ 7940 w 3263903"/>
              <a:gd name="connsiteY0" fmla="*/ 1250950 h 1251464"/>
              <a:gd name="connsiteX1" fmla="*/ 0 w 3263903"/>
              <a:gd name="connsiteY1" fmla="*/ 6350 h 1251464"/>
              <a:gd name="connsiteX2" fmla="*/ 3248031 w 3263903"/>
              <a:gd name="connsiteY2" fmla="*/ 0 h 1251464"/>
              <a:gd name="connsiteX3" fmla="*/ 3263903 w 3263903"/>
              <a:gd name="connsiteY3" fmla="*/ 508000 h 1251464"/>
              <a:gd name="connsiteX4" fmla="*/ 1450980 w 3263903"/>
              <a:gd name="connsiteY4" fmla="*/ 722826 h 1251464"/>
              <a:gd name="connsiteX5" fmla="*/ 1243810 w 3263903"/>
              <a:gd name="connsiteY5" fmla="*/ 751400 h 1251464"/>
              <a:gd name="connsiteX6" fmla="*/ 1243810 w 3263903"/>
              <a:gd name="connsiteY6" fmla="*/ 989527 h 1251464"/>
              <a:gd name="connsiteX7" fmla="*/ 1008068 w 3263903"/>
              <a:gd name="connsiteY7" fmla="*/ 996670 h 1251464"/>
              <a:gd name="connsiteX8" fmla="*/ 1008067 w 3263903"/>
              <a:gd name="connsiteY8" fmla="*/ 1251464 h 1251464"/>
              <a:gd name="connsiteX9" fmla="*/ 7940 w 3263903"/>
              <a:gd name="connsiteY9" fmla="*/ 1250950 h 1251464"/>
              <a:gd name="connsiteX0" fmla="*/ 7940 w 3263903"/>
              <a:gd name="connsiteY0" fmla="*/ 1250950 h 1251464"/>
              <a:gd name="connsiteX1" fmla="*/ 0 w 3263903"/>
              <a:gd name="connsiteY1" fmla="*/ 6350 h 1251464"/>
              <a:gd name="connsiteX2" fmla="*/ 3248031 w 3263903"/>
              <a:gd name="connsiteY2" fmla="*/ 0 h 1251464"/>
              <a:gd name="connsiteX3" fmla="*/ 3263903 w 3263903"/>
              <a:gd name="connsiteY3" fmla="*/ 508000 h 1251464"/>
              <a:gd name="connsiteX4" fmla="*/ 1493842 w 3263903"/>
              <a:gd name="connsiteY4" fmla="*/ 746639 h 1251464"/>
              <a:gd name="connsiteX5" fmla="*/ 1243810 w 3263903"/>
              <a:gd name="connsiteY5" fmla="*/ 751400 h 1251464"/>
              <a:gd name="connsiteX6" fmla="*/ 1243810 w 3263903"/>
              <a:gd name="connsiteY6" fmla="*/ 989527 h 1251464"/>
              <a:gd name="connsiteX7" fmla="*/ 1008068 w 3263903"/>
              <a:gd name="connsiteY7" fmla="*/ 996670 h 1251464"/>
              <a:gd name="connsiteX8" fmla="*/ 1008067 w 3263903"/>
              <a:gd name="connsiteY8" fmla="*/ 1251464 h 1251464"/>
              <a:gd name="connsiteX9" fmla="*/ 7940 w 3263903"/>
              <a:gd name="connsiteY9" fmla="*/ 1250950 h 1251464"/>
              <a:gd name="connsiteX0" fmla="*/ 7940 w 3263903"/>
              <a:gd name="connsiteY0" fmla="*/ 1250950 h 1251464"/>
              <a:gd name="connsiteX1" fmla="*/ 0 w 3263903"/>
              <a:gd name="connsiteY1" fmla="*/ 6350 h 1251464"/>
              <a:gd name="connsiteX2" fmla="*/ 3248031 w 3263903"/>
              <a:gd name="connsiteY2" fmla="*/ 0 h 1251464"/>
              <a:gd name="connsiteX3" fmla="*/ 3263903 w 3263903"/>
              <a:gd name="connsiteY3" fmla="*/ 508000 h 1251464"/>
              <a:gd name="connsiteX4" fmla="*/ 1617667 w 3263903"/>
              <a:gd name="connsiteY4" fmla="*/ 727588 h 1251464"/>
              <a:gd name="connsiteX5" fmla="*/ 1493842 w 3263903"/>
              <a:gd name="connsiteY5" fmla="*/ 746639 h 1251464"/>
              <a:gd name="connsiteX6" fmla="*/ 1243810 w 3263903"/>
              <a:gd name="connsiteY6" fmla="*/ 751400 h 1251464"/>
              <a:gd name="connsiteX7" fmla="*/ 1243810 w 3263903"/>
              <a:gd name="connsiteY7" fmla="*/ 989527 h 1251464"/>
              <a:gd name="connsiteX8" fmla="*/ 1008068 w 3263903"/>
              <a:gd name="connsiteY8" fmla="*/ 996670 h 1251464"/>
              <a:gd name="connsiteX9" fmla="*/ 1008067 w 3263903"/>
              <a:gd name="connsiteY9" fmla="*/ 1251464 h 1251464"/>
              <a:gd name="connsiteX10" fmla="*/ 7940 w 3263903"/>
              <a:gd name="connsiteY10" fmla="*/ 1250950 h 1251464"/>
              <a:gd name="connsiteX0" fmla="*/ 7940 w 3263903"/>
              <a:gd name="connsiteY0" fmla="*/ 1250950 h 1251464"/>
              <a:gd name="connsiteX1" fmla="*/ 0 w 3263903"/>
              <a:gd name="connsiteY1" fmla="*/ 6350 h 1251464"/>
              <a:gd name="connsiteX2" fmla="*/ 3248031 w 3263903"/>
              <a:gd name="connsiteY2" fmla="*/ 0 h 1251464"/>
              <a:gd name="connsiteX3" fmla="*/ 3263903 w 3263903"/>
              <a:gd name="connsiteY3" fmla="*/ 508000 h 1251464"/>
              <a:gd name="connsiteX4" fmla="*/ 1500986 w 3263903"/>
              <a:gd name="connsiteY4" fmla="*/ 496606 h 1251464"/>
              <a:gd name="connsiteX5" fmla="*/ 1493842 w 3263903"/>
              <a:gd name="connsiteY5" fmla="*/ 746639 h 1251464"/>
              <a:gd name="connsiteX6" fmla="*/ 1243810 w 3263903"/>
              <a:gd name="connsiteY6" fmla="*/ 751400 h 1251464"/>
              <a:gd name="connsiteX7" fmla="*/ 1243810 w 3263903"/>
              <a:gd name="connsiteY7" fmla="*/ 989527 h 1251464"/>
              <a:gd name="connsiteX8" fmla="*/ 1008068 w 3263903"/>
              <a:gd name="connsiteY8" fmla="*/ 996670 h 1251464"/>
              <a:gd name="connsiteX9" fmla="*/ 1008067 w 3263903"/>
              <a:gd name="connsiteY9" fmla="*/ 1251464 h 1251464"/>
              <a:gd name="connsiteX10" fmla="*/ 7940 w 3263903"/>
              <a:gd name="connsiteY10" fmla="*/ 1250950 h 1251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63903" h="1251464">
                <a:moveTo>
                  <a:pt x="7940" y="1250950"/>
                </a:moveTo>
                <a:cubicBezTo>
                  <a:pt x="5293" y="836083"/>
                  <a:pt x="2647" y="421217"/>
                  <a:pt x="0" y="6350"/>
                </a:cubicBezTo>
                <a:lnTo>
                  <a:pt x="3248031" y="0"/>
                </a:lnTo>
                <a:lnTo>
                  <a:pt x="3263903" y="508000"/>
                </a:lnTo>
                <a:lnTo>
                  <a:pt x="1500986" y="496606"/>
                </a:lnTo>
                <a:lnTo>
                  <a:pt x="1493842" y="746639"/>
                </a:lnTo>
                <a:lnTo>
                  <a:pt x="1243810" y="751400"/>
                </a:lnTo>
                <a:lnTo>
                  <a:pt x="1243810" y="989527"/>
                </a:lnTo>
                <a:lnTo>
                  <a:pt x="1008068" y="996670"/>
                </a:lnTo>
                <a:cubicBezTo>
                  <a:pt x="1008068" y="1081601"/>
                  <a:pt x="1008067" y="1166533"/>
                  <a:pt x="1008067" y="1251464"/>
                </a:cubicBezTo>
                <a:lnTo>
                  <a:pt x="7940" y="125095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r>
              <a:rPr lang="ko-KR" altLang="en-US" dirty="0"/>
              <a:t>구역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79F8C-D6CC-95CD-37AC-A860C6CAD1C8}"/>
              </a:ext>
            </a:extLst>
          </p:cNvPr>
          <p:cNvSpPr txBox="1"/>
          <p:nvPr/>
        </p:nvSpPr>
        <p:spPr>
          <a:xfrm>
            <a:off x="4387850" y="711420"/>
            <a:ext cx="47323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곳은 암실구조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구역 </a:t>
            </a:r>
            <a:r>
              <a:rPr lang="en-US" altLang="ko-KR" dirty="0"/>
              <a:t>: </a:t>
            </a:r>
            <a:r>
              <a:rPr lang="ko-KR" altLang="en-US" dirty="0" err="1"/>
              <a:t>진입시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광원작동</a:t>
            </a:r>
            <a:r>
              <a:rPr lang="en-US" altLang="ko-KR" dirty="0"/>
              <a:t>, Bullet</a:t>
            </a:r>
            <a:r>
              <a:rPr lang="ko-KR" altLang="en-US" dirty="0"/>
              <a:t>함정 작동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구역 안쪽의 발판을 밟아 </a:t>
            </a:r>
            <a:r>
              <a:rPr lang="en-US" altLang="ko-KR" dirty="0"/>
              <a:t>B</a:t>
            </a:r>
            <a:r>
              <a:rPr lang="ko-KR" altLang="en-US" dirty="0"/>
              <a:t>구역 입구가동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구역 </a:t>
            </a:r>
            <a:r>
              <a:rPr lang="en-US" altLang="ko-KR" dirty="0"/>
              <a:t>: </a:t>
            </a:r>
            <a:r>
              <a:rPr lang="ko-KR" altLang="en-US" dirty="0" err="1"/>
              <a:t>진입시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광원작동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Rock </a:t>
            </a:r>
            <a:r>
              <a:rPr lang="ko-KR" altLang="en-US" dirty="0"/>
              <a:t>함정 발동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구역 </a:t>
            </a:r>
            <a:r>
              <a:rPr lang="en-US" altLang="ko-KR" dirty="0"/>
              <a:t>: </a:t>
            </a:r>
            <a:r>
              <a:rPr lang="ko-KR" altLang="en-US" dirty="0" err="1"/>
              <a:t>보물방</a:t>
            </a:r>
            <a:r>
              <a:rPr lang="ko-KR" altLang="en-US" dirty="0"/>
              <a:t> </a:t>
            </a:r>
            <a:r>
              <a:rPr lang="ko-KR" altLang="en-US" dirty="0" err="1"/>
              <a:t>진입시</a:t>
            </a:r>
            <a:r>
              <a:rPr lang="en-US" altLang="ko-KR" dirty="0"/>
              <a:t>, </a:t>
            </a:r>
            <a:r>
              <a:rPr lang="ko-KR" altLang="en-US" dirty="0"/>
              <a:t>카메라 전환 및 </a:t>
            </a:r>
            <a:r>
              <a:rPr lang="ko-KR" altLang="en-US" dirty="0" err="1"/>
              <a:t>포션</a:t>
            </a:r>
            <a:r>
              <a:rPr lang="ko-KR" altLang="en-US" dirty="0"/>
              <a:t> 획득</a:t>
            </a:r>
            <a:endParaRPr lang="en-US" altLang="ko-KR" dirty="0"/>
          </a:p>
          <a:p>
            <a:r>
              <a:rPr lang="en-US" altLang="ko-KR" dirty="0"/>
              <a:t>               </a:t>
            </a:r>
            <a:r>
              <a:rPr lang="ko-KR" altLang="en-US" dirty="0"/>
              <a:t>이후 입구로 </a:t>
            </a:r>
            <a:r>
              <a:rPr lang="ko-KR" altLang="en-US" dirty="0" err="1"/>
              <a:t>텔레포트</a:t>
            </a:r>
            <a:endParaRPr lang="ko-KR" altLang="en-US" dirty="0"/>
          </a:p>
        </p:txBody>
      </p:sp>
      <p:sp>
        <p:nvSpPr>
          <p:cNvPr id="10" name="사다리꼴 6">
            <a:extLst>
              <a:ext uri="{FF2B5EF4-FFF2-40B4-BE49-F238E27FC236}">
                <a16:creationId xmlns:a16="http://schemas.microsoft.com/office/drawing/2014/main" id="{F3E79E16-0D76-F818-3AF4-02513A8DE957}"/>
              </a:ext>
            </a:extLst>
          </p:cNvPr>
          <p:cNvSpPr/>
          <p:nvPr/>
        </p:nvSpPr>
        <p:spPr>
          <a:xfrm>
            <a:off x="704008" y="2050294"/>
            <a:ext cx="3266328" cy="770872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  <a:gd name="connsiteX0" fmla="*/ 0 w 1397003"/>
              <a:gd name="connsiteY0" fmla="*/ 1068372 h 1068372"/>
              <a:gd name="connsiteX1" fmla="*/ 27500 w 1397003"/>
              <a:gd name="connsiteY1" fmla="*/ 0 h 1068372"/>
              <a:gd name="connsiteX2" fmla="*/ 1397003 w 1397003"/>
              <a:gd name="connsiteY2" fmla="*/ 7922 h 1068372"/>
              <a:gd name="connsiteX3" fmla="*/ 1384300 w 1397003"/>
              <a:gd name="connsiteY3" fmla="*/ 1068372 h 1068372"/>
              <a:gd name="connsiteX4" fmla="*/ 0 w 1397003"/>
              <a:gd name="connsiteY4" fmla="*/ 1068372 h 1068372"/>
              <a:gd name="connsiteX0" fmla="*/ 1038 w 1398041"/>
              <a:gd name="connsiteY0" fmla="*/ 1075013 h 1075013"/>
              <a:gd name="connsiteX1" fmla="*/ 0 w 1398041"/>
              <a:gd name="connsiteY1" fmla="*/ 0 h 1075013"/>
              <a:gd name="connsiteX2" fmla="*/ 1398041 w 1398041"/>
              <a:gd name="connsiteY2" fmla="*/ 14563 h 1075013"/>
              <a:gd name="connsiteX3" fmla="*/ 1385338 w 1398041"/>
              <a:gd name="connsiteY3" fmla="*/ 1075013 h 1075013"/>
              <a:gd name="connsiteX4" fmla="*/ 1038 w 1398041"/>
              <a:gd name="connsiteY4" fmla="*/ 1075013 h 107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8041" h="1075013">
                <a:moveTo>
                  <a:pt x="1038" y="1075013"/>
                </a:moveTo>
                <a:lnTo>
                  <a:pt x="0" y="0"/>
                </a:lnTo>
                <a:lnTo>
                  <a:pt x="1398041" y="14563"/>
                </a:lnTo>
                <a:lnTo>
                  <a:pt x="1385338" y="1075013"/>
                </a:lnTo>
                <a:lnTo>
                  <a:pt x="1038" y="1075013"/>
                </a:lnTo>
                <a:close/>
              </a:path>
            </a:pathLst>
          </a:cu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</a:t>
            </a:r>
            <a:r>
              <a:rPr lang="ko-KR" altLang="en-US" sz="1400" dirty="0">
                <a:solidFill>
                  <a:schemeClr val="tx1"/>
                </a:solidFill>
              </a:rPr>
              <a:t>구역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사다리꼴 6">
            <a:extLst>
              <a:ext uri="{FF2B5EF4-FFF2-40B4-BE49-F238E27FC236}">
                <a16:creationId xmlns:a16="http://schemas.microsoft.com/office/drawing/2014/main" id="{51DBFC5A-48DF-458D-53C7-55D6816F6D78}"/>
              </a:ext>
            </a:extLst>
          </p:cNvPr>
          <p:cNvSpPr/>
          <p:nvPr/>
        </p:nvSpPr>
        <p:spPr>
          <a:xfrm>
            <a:off x="1917700" y="4231944"/>
            <a:ext cx="812800" cy="535852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  <a:gd name="connsiteX0" fmla="*/ 0 w 1397003"/>
              <a:gd name="connsiteY0" fmla="*/ 1068372 h 1068372"/>
              <a:gd name="connsiteX1" fmla="*/ 27500 w 1397003"/>
              <a:gd name="connsiteY1" fmla="*/ 0 h 1068372"/>
              <a:gd name="connsiteX2" fmla="*/ 1397003 w 1397003"/>
              <a:gd name="connsiteY2" fmla="*/ 7922 h 1068372"/>
              <a:gd name="connsiteX3" fmla="*/ 1384300 w 1397003"/>
              <a:gd name="connsiteY3" fmla="*/ 1068372 h 1068372"/>
              <a:gd name="connsiteX4" fmla="*/ 0 w 1397003"/>
              <a:gd name="connsiteY4" fmla="*/ 1068372 h 106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7003" h="1068372">
                <a:moveTo>
                  <a:pt x="0" y="1068372"/>
                </a:moveTo>
                <a:lnTo>
                  <a:pt x="27500" y="0"/>
                </a:lnTo>
                <a:lnTo>
                  <a:pt x="1397003" y="7922"/>
                </a:lnTo>
                <a:lnTo>
                  <a:pt x="1384300" y="1068372"/>
                </a:lnTo>
                <a:lnTo>
                  <a:pt x="0" y="1068372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이전 씬</a:t>
            </a:r>
            <a:endParaRPr lang="en-US" altLang="ko-KR" sz="14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D4C720C-8F8D-F62C-0415-C7A6BEA5EDEF}"/>
              </a:ext>
            </a:extLst>
          </p:cNvPr>
          <p:cNvSpPr/>
          <p:nvPr/>
        </p:nvSpPr>
        <p:spPr>
          <a:xfrm>
            <a:off x="1492250" y="2784474"/>
            <a:ext cx="688976" cy="6604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FF00"/>
                </a:solidFill>
              </a:rPr>
              <a:t>광원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2765BCE-2644-719F-88BF-848D00AC8129}"/>
              </a:ext>
            </a:extLst>
          </p:cNvPr>
          <p:cNvSpPr/>
          <p:nvPr/>
        </p:nvSpPr>
        <p:spPr>
          <a:xfrm>
            <a:off x="2857498" y="2784474"/>
            <a:ext cx="688976" cy="6604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FF00"/>
                </a:solidFill>
              </a:rPr>
              <a:t>광원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847DA75-75A5-DD65-500A-ABD5D745AA01}"/>
              </a:ext>
            </a:extLst>
          </p:cNvPr>
          <p:cNvSpPr/>
          <p:nvPr/>
        </p:nvSpPr>
        <p:spPr>
          <a:xfrm>
            <a:off x="1160462" y="3749019"/>
            <a:ext cx="688976" cy="660400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FF00"/>
                </a:solidFill>
              </a:rPr>
              <a:t>발판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97A0E1-5FF5-158D-26AF-E7EE5AAD9CF3}"/>
              </a:ext>
            </a:extLst>
          </p:cNvPr>
          <p:cNvSpPr/>
          <p:nvPr/>
        </p:nvSpPr>
        <p:spPr>
          <a:xfrm>
            <a:off x="481012" y="2999468"/>
            <a:ext cx="688976" cy="6604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</a:rPr>
              <a:t>Bullet</a:t>
            </a:r>
          </a:p>
          <a:p>
            <a:pPr algn="ctr"/>
            <a:r>
              <a:rPr lang="ko-KR" altLang="en-US" sz="1200" dirty="0">
                <a:solidFill>
                  <a:srgbClr val="FFFF00"/>
                </a:solidFill>
              </a:rPr>
              <a:t>함정</a:t>
            </a:r>
          </a:p>
        </p:txBody>
      </p:sp>
      <p:sp>
        <p:nvSpPr>
          <p:cNvPr id="15" name="사다리꼴 6">
            <a:extLst>
              <a:ext uri="{FF2B5EF4-FFF2-40B4-BE49-F238E27FC236}">
                <a16:creationId xmlns:a16="http://schemas.microsoft.com/office/drawing/2014/main" id="{A0738ABC-B595-0B55-E97A-769F8C57AB51}"/>
              </a:ext>
            </a:extLst>
          </p:cNvPr>
          <p:cNvSpPr/>
          <p:nvPr/>
        </p:nvSpPr>
        <p:spPr>
          <a:xfrm>
            <a:off x="3203339" y="1052209"/>
            <a:ext cx="747156" cy="766110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  <a:gd name="connsiteX0" fmla="*/ 0 w 1397003"/>
              <a:gd name="connsiteY0" fmla="*/ 1068372 h 1068372"/>
              <a:gd name="connsiteX1" fmla="*/ 27500 w 1397003"/>
              <a:gd name="connsiteY1" fmla="*/ 0 h 1068372"/>
              <a:gd name="connsiteX2" fmla="*/ 1397003 w 1397003"/>
              <a:gd name="connsiteY2" fmla="*/ 7922 h 1068372"/>
              <a:gd name="connsiteX3" fmla="*/ 1384300 w 1397003"/>
              <a:gd name="connsiteY3" fmla="*/ 1068372 h 1068372"/>
              <a:gd name="connsiteX4" fmla="*/ 0 w 1397003"/>
              <a:gd name="connsiteY4" fmla="*/ 1068372 h 1068372"/>
              <a:gd name="connsiteX0" fmla="*/ 3696 w 1369502"/>
              <a:gd name="connsiteY0" fmla="*/ 1068372 h 1068372"/>
              <a:gd name="connsiteX1" fmla="*/ -1 w 1369502"/>
              <a:gd name="connsiteY1" fmla="*/ 0 h 1068372"/>
              <a:gd name="connsiteX2" fmla="*/ 1369502 w 1369502"/>
              <a:gd name="connsiteY2" fmla="*/ 7922 h 1068372"/>
              <a:gd name="connsiteX3" fmla="*/ 1356799 w 1369502"/>
              <a:gd name="connsiteY3" fmla="*/ 1068372 h 1068372"/>
              <a:gd name="connsiteX4" fmla="*/ 3696 w 1369502"/>
              <a:gd name="connsiteY4" fmla="*/ 1068372 h 106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502" h="1068372">
                <a:moveTo>
                  <a:pt x="3696" y="1068372"/>
                </a:moveTo>
                <a:cubicBezTo>
                  <a:pt x="2464" y="712248"/>
                  <a:pt x="1231" y="356124"/>
                  <a:pt x="-1" y="0"/>
                </a:cubicBezTo>
                <a:lnTo>
                  <a:pt x="1369502" y="7922"/>
                </a:lnTo>
                <a:lnTo>
                  <a:pt x="1356799" y="1068372"/>
                </a:lnTo>
                <a:lnTo>
                  <a:pt x="3696" y="1068372"/>
                </a:lnTo>
                <a:close/>
              </a:path>
            </a:pathLst>
          </a:cu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</a:t>
            </a:r>
            <a:r>
              <a:rPr lang="ko-KR" altLang="en-US" sz="1400" dirty="0"/>
              <a:t>구역</a:t>
            </a:r>
            <a:endParaRPr lang="en-US" altLang="ko-KR" sz="14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E35E23-FAEE-9C26-BCEF-AB1AABEB5432}"/>
              </a:ext>
            </a:extLst>
          </p:cNvPr>
          <p:cNvSpPr/>
          <p:nvPr/>
        </p:nvSpPr>
        <p:spPr>
          <a:xfrm>
            <a:off x="825500" y="1818319"/>
            <a:ext cx="688976" cy="6604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FF00"/>
                </a:solidFill>
              </a:rPr>
              <a:t>광원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BEE3351-C3CE-C918-69BF-083CD74172D4}"/>
              </a:ext>
            </a:extLst>
          </p:cNvPr>
          <p:cNvSpPr/>
          <p:nvPr/>
        </p:nvSpPr>
        <p:spPr>
          <a:xfrm>
            <a:off x="2262187" y="1812381"/>
            <a:ext cx="688976" cy="6604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FF00"/>
                </a:solidFill>
              </a:rPr>
              <a:t>광원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642BBE4-E3E5-47FF-1C09-3B532F4DB7A0}"/>
              </a:ext>
            </a:extLst>
          </p:cNvPr>
          <p:cNvSpPr/>
          <p:nvPr/>
        </p:nvSpPr>
        <p:spPr>
          <a:xfrm>
            <a:off x="825500" y="2596932"/>
            <a:ext cx="688976" cy="660400"/>
          </a:xfrm>
          <a:prstGeom prst="ellipse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>
                <a:solidFill>
                  <a:srgbClr val="FFFF00"/>
                </a:solidFill>
              </a:rPr>
              <a:t>비밀문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A6196AD-13E7-4D51-74E9-2F212F3203F3}"/>
              </a:ext>
            </a:extLst>
          </p:cNvPr>
          <p:cNvSpPr/>
          <p:nvPr/>
        </p:nvSpPr>
        <p:spPr>
          <a:xfrm>
            <a:off x="3448246" y="2034783"/>
            <a:ext cx="688976" cy="660400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dirty="0">
                <a:solidFill>
                  <a:srgbClr val="FFFF00"/>
                </a:solidFill>
              </a:rPr>
              <a:t>Rock</a:t>
            </a:r>
          </a:p>
          <a:p>
            <a:pPr algn="ctr"/>
            <a:r>
              <a:rPr lang="ko-KR" altLang="en-US" sz="1200" dirty="0">
                <a:solidFill>
                  <a:srgbClr val="FFFF00"/>
                </a:solidFill>
              </a:rPr>
              <a:t>함정</a:t>
            </a:r>
          </a:p>
        </p:txBody>
      </p:sp>
      <p:pic>
        <p:nvPicPr>
          <p:cNvPr id="18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EDCF3E45-4D34-AC45-996A-F8E188658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4261635" y="4901928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33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2B88C-8D77-49CA-84EB-1BBEF7CA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</a:t>
            </a:r>
            <a:r>
              <a:rPr lang="ko-KR" altLang="en-US" dirty="0"/>
              <a:t>장소</a:t>
            </a:r>
            <a:r>
              <a:rPr lang="en-US" altLang="ko-KR" dirty="0"/>
              <a:t>(</a:t>
            </a:r>
            <a:r>
              <a:rPr lang="ko-KR" altLang="en-US" dirty="0"/>
              <a:t>상점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E7C92-84CA-661F-3D0E-E171824E4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959" y="728662"/>
            <a:ext cx="3309039" cy="3904061"/>
          </a:xfrm>
        </p:spPr>
        <p:txBody>
          <a:bodyPr/>
          <a:lstStyle/>
          <a:p>
            <a:r>
              <a:rPr lang="ko-KR" altLang="en-US" dirty="0"/>
              <a:t>상점</a:t>
            </a:r>
            <a:br>
              <a:rPr lang="en-US" altLang="ko-KR" dirty="0"/>
            </a:br>
            <a:r>
              <a:rPr lang="ko-KR" altLang="en-US" dirty="0"/>
              <a:t>코인으로 </a:t>
            </a:r>
            <a:r>
              <a:rPr lang="ko-KR" altLang="en-US" dirty="0" err="1"/>
              <a:t>포션</a:t>
            </a:r>
            <a:r>
              <a:rPr lang="ko-KR" altLang="en-US" dirty="0"/>
              <a:t> 구매가능</a:t>
            </a:r>
            <a:br>
              <a:rPr lang="en-US" altLang="ko-KR" dirty="0"/>
            </a:br>
            <a:r>
              <a:rPr lang="ko-KR" altLang="en-US" dirty="0"/>
              <a:t>코인으로 귀환서 구매가능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33A5D-3881-F261-793B-FB10436A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CD365-2164-EF48-FEA6-4395164D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28662"/>
            <a:ext cx="5743519" cy="3965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사다리꼴 6">
            <a:extLst>
              <a:ext uri="{FF2B5EF4-FFF2-40B4-BE49-F238E27FC236}">
                <a16:creationId xmlns:a16="http://schemas.microsoft.com/office/drawing/2014/main" id="{622710F9-9A71-D367-F6BF-D77B1C704123}"/>
              </a:ext>
            </a:extLst>
          </p:cNvPr>
          <p:cNvSpPr/>
          <p:nvPr/>
        </p:nvSpPr>
        <p:spPr>
          <a:xfrm>
            <a:off x="3930096" y="1437971"/>
            <a:ext cx="747156" cy="990904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  <a:gd name="connsiteX0" fmla="*/ 0 w 1397003"/>
              <a:gd name="connsiteY0" fmla="*/ 1068372 h 1068372"/>
              <a:gd name="connsiteX1" fmla="*/ 27500 w 1397003"/>
              <a:gd name="connsiteY1" fmla="*/ 0 h 1068372"/>
              <a:gd name="connsiteX2" fmla="*/ 1397003 w 1397003"/>
              <a:gd name="connsiteY2" fmla="*/ 7922 h 1068372"/>
              <a:gd name="connsiteX3" fmla="*/ 1384300 w 1397003"/>
              <a:gd name="connsiteY3" fmla="*/ 1068372 h 1068372"/>
              <a:gd name="connsiteX4" fmla="*/ 0 w 1397003"/>
              <a:gd name="connsiteY4" fmla="*/ 1068372 h 1068372"/>
              <a:gd name="connsiteX0" fmla="*/ 3696 w 1369502"/>
              <a:gd name="connsiteY0" fmla="*/ 1068372 h 1068372"/>
              <a:gd name="connsiteX1" fmla="*/ -1 w 1369502"/>
              <a:gd name="connsiteY1" fmla="*/ 0 h 1068372"/>
              <a:gd name="connsiteX2" fmla="*/ 1369502 w 1369502"/>
              <a:gd name="connsiteY2" fmla="*/ 7922 h 1068372"/>
              <a:gd name="connsiteX3" fmla="*/ 1356799 w 1369502"/>
              <a:gd name="connsiteY3" fmla="*/ 1068372 h 1068372"/>
              <a:gd name="connsiteX4" fmla="*/ 3696 w 1369502"/>
              <a:gd name="connsiteY4" fmla="*/ 1068372 h 106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502" h="1068372">
                <a:moveTo>
                  <a:pt x="3696" y="1068372"/>
                </a:moveTo>
                <a:cubicBezTo>
                  <a:pt x="2464" y="712248"/>
                  <a:pt x="1231" y="356124"/>
                  <a:pt x="-1" y="0"/>
                </a:cubicBezTo>
                <a:lnTo>
                  <a:pt x="1369502" y="7922"/>
                </a:lnTo>
                <a:lnTo>
                  <a:pt x="1356799" y="1068372"/>
                </a:lnTo>
                <a:lnTo>
                  <a:pt x="3696" y="1068372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메인씬</a:t>
            </a:r>
            <a:endParaRPr lang="en-US" altLang="ko-KR" sz="1400" dirty="0"/>
          </a:p>
          <a:p>
            <a:pPr algn="ctr"/>
            <a:r>
              <a:rPr lang="ko-KR" altLang="en-US" sz="1400" dirty="0"/>
              <a:t>입구</a:t>
            </a:r>
            <a:endParaRPr lang="en-US" altLang="ko-KR" sz="1400" dirty="0"/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3D9E98FD-86A6-7A42-610E-AA7218B6EFFA}"/>
              </a:ext>
            </a:extLst>
          </p:cNvPr>
          <p:cNvSpPr/>
          <p:nvPr/>
        </p:nvSpPr>
        <p:spPr>
          <a:xfrm>
            <a:off x="2816860" y="1671637"/>
            <a:ext cx="1021024" cy="688485"/>
          </a:xfrm>
          <a:custGeom>
            <a:avLst/>
            <a:gdLst>
              <a:gd name="connsiteX0" fmla="*/ 0 w 1384300"/>
              <a:gd name="connsiteY0" fmla="*/ 1092200 h 1092200"/>
              <a:gd name="connsiteX1" fmla="*/ 133347 w 1384300"/>
              <a:gd name="connsiteY1" fmla="*/ 0 h 1092200"/>
              <a:gd name="connsiteX2" fmla="*/ 1250953 w 1384300"/>
              <a:gd name="connsiteY2" fmla="*/ 0 h 1092200"/>
              <a:gd name="connsiteX3" fmla="*/ 1384300 w 1384300"/>
              <a:gd name="connsiteY3" fmla="*/ 1092200 h 1092200"/>
              <a:gd name="connsiteX4" fmla="*/ 0 w 1384300"/>
              <a:gd name="connsiteY4" fmla="*/ 1092200 h 1092200"/>
              <a:gd name="connsiteX0" fmla="*/ 0 w 1397003"/>
              <a:gd name="connsiteY0" fmla="*/ 1092200 h 1092200"/>
              <a:gd name="connsiteX1" fmla="*/ 133347 w 1397003"/>
              <a:gd name="connsiteY1" fmla="*/ 0 h 1092200"/>
              <a:gd name="connsiteX2" fmla="*/ 1397003 w 1397003"/>
              <a:gd name="connsiteY2" fmla="*/ 31750 h 1092200"/>
              <a:gd name="connsiteX3" fmla="*/ 1384300 w 1397003"/>
              <a:gd name="connsiteY3" fmla="*/ 1092200 h 1092200"/>
              <a:gd name="connsiteX4" fmla="*/ 0 w 1397003"/>
              <a:gd name="connsiteY4" fmla="*/ 1092200 h 1092200"/>
              <a:gd name="connsiteX0" fmla="*/ 0 w 1397003"/>
              <a:gd name="connsiteY0" fmla="*/ 1060450 h 1060450"/>
              <a:gd name="connsiteX1" fmla="*/ 409572 w 1397003"/>
              <a:gd name="connsiteY1" fmla="*/ 44450 h 1060450"/>
              <a:gd name="connsiteX2" fmla="*/ 1397003 w 1397003"/>
              <a:gd name="connsiteY2" fmla="*/ 0 h 1060450"/>
              <a:gd name="connsiteX3" fmla="*/ 1384300 w 1397003"/>
              <a:gd name="connsiteY3" fmla="*/ 1060450 h 1060450"/>
              <a:gd name="connsiteX4" fmla="*/ 0 w 1397003"/>
              <a:gd name="connsiteY4" fmla="*/ 1060450 h 1060450"/>
              <a:gd name="connsiteX0" fmla="*/ 0 w 1397003"/>
              <a:gd name="connsiteY0" fmla="*/ 1063625 h 1063625"/>
              <a:gd name="connsiteX1" fmla="*/ 301622 w 1397003"/>
              <a:gd name="connsiteY1" fmla="*/ 0 h 1063625"/>
              <a:gd name="connsiteX2" fmla="*/ 1397003 w 1397003"/>
              <a:gd name="connsiteY2" fmla="*/ 3175 h 1063625"/>
              <a:gd name="connsiteX3" fmla="*/ 1384300 w 1397003"/>
              <a:gd name="connsiteY3" fmla="*/ 1063625 h 1063625"/>
              <a:gd name="connsiteX4" fmla="*/ 0 w 1397003"/>
              <a:gd name="connsiteY4" fmla="*/ 1063625 h 1063625"/>
              <a:gd name="connsiteX0" fmla="*/ 0 w 1397003"/>
              <a:gd name="connsiteY0" fmla="*/ 1068372 h 1068372"/>
              <a:gd name="connsiteX1" fmla="*/ 27500 w 1397003"/>
              <a:gd name="connsiteY1" fmla="*/ 0 h 1068372"/>
              <a:gd name="connsiteX2" fmla="*/ 1397003 w 1397003"/>
              <a:gd name="connsiteY2" fmla="*/ 7922 h 1068372"/>
              <a:gd name="connsiteX3" fmla="*/ 1384300 w 1397003"/>
              <a:gd name="connsiteY3" fmla="*/ 1068372 h 1068372"/>
              <a:gd name="connsiteX4" fmla="*/ 0 w 1397003"/>
              <a:gd name="connsiteY4" fmla="*/ 1068372 h 1068372"/>
              <a:gd name="connsiteX0" fmla="*/ 3696 w 1369502"/>
              <a:gd name="connsiteY0" fmla="*/ 1068372 h 1068372"/>
              <a:gd name="connsiteX1" fmla="*/ -1 w 1369502"/>
              <a:gd name="connsiteY1" fmla="*/ 0 h 1068372"/>
              <a:gd name="connsiteX2" fmla="*/ 1369502 w 1369502"/>
              <a:gd name="connsiteY2" fmla="*/ 7922 h 1068372"/>
              <a:gd name="connsiteX3" fmla="*/ 1356799 w 1369502"/>
              <a:gd name="connsiteY3" fmla="*/ 1068372 h 1068372"/>
              <a:gd name="connsiteX4" fmla="*/ 3696 w 1369502"/>
              <a:gd name="connsiteY4" fmla="*/ 1068372 h 106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9502" h="1068372">
                <a:moveTo>
                  <a:pt x="3696" y="1068372"/>
                </a:moveTo>
                <a:cubicBezTo>
                  <a:pt x="2464" y="712248"/>
                  <a:pt x="1231" y="356124"/>
                  <a:pt x="-1" y="0"/>
                </a:cubicBezTo>
                <a:lnTo>
                  <a:pt x="1369502" y="7922"/>
                </a:lnTo>
                <a:lnTo>
                  <a:pt x="1356799" y="1068372"/>
                </a:lnTo>
                <a:lnTo>
                  <a:pt x="3696" y="1068372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상점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4087E-C1E0-E4DF-8181-144146054EC9}"/>
              </a:ext>
            </a:extLst>
          </p:cNvPr>
          <p:cNvSpPr txBox="1"/>
          <p:nvPr/>
        </p:nvSpPr>
        <p:spPr>
          <a:xfrm>
            <a:off x="1069587" y="2595211"/>
            <a:ext cx="3666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Coming Soon!</a:t>
            </a:r>
            <a:endParaRPr lang="ko-KR" altLang="en-US" sz="40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AF0B3077-EDC4-FC3C-7F09-3AE550F2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4425292" y="4901928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838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725B4-7F49-1B32-A69B-97F8B8A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</a:t>
            </a:r>
            <a:r>
              <a:rPr lang="ko-KR" altLang="en-US" dirty="0"/>
              <a:t>플레이어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98D45-0349-9727-2B78-C9E0E37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9452-58A9-8361-6595-B35A173BA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3" b="92464" l="10000" r="90000">
                        <a14:foregroundMark x1="18008" y1="92464" x2="18164" y2="89493"/>
                        <a14:foregroundMark x1="48672" y1="8623" x2="48672" y2="8623"/>
                      </a14:backgroundRemoval>
                    </a14:imgEffect>
                  </a14:imgLayer>
                </a14:imgProps>
              </a:ext>
            </a:extLst>
          </a:blip>
          <a:srcRect l="16319" r="21274"/>
          <a:stretch/>
        </p:blipFill>
        <p:spPr>
          <a:xfrm>
            <a:off x="2365488" y="1218525"/>
            <a:ext cx="3567204" cy="308133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88477E-6276-E24E-3906-29A8CEA0FA64}"/>
              </a:ext>
            </a:extLst>
          </p:cNvPr>
          <p:cNvGrpSpPr/>
          <p:nvPr/>
        </p:nvGrpSpPr>
        <p:grpSpPr>
          <a:xfrm>
            <a:off x="2308515" y="2963449"/>
            <a:ext cx="980786" cy="961526"/>
            <a:chOff x="384464" y="1056600"/>
            <a:chExt cx="1910773" cy="1873250"/>
          </a:xfrm>
          <a:solidFill>
            <a:srgbClr val="FF0000"/>
          </a:solidFill>
        </p:grpSpPr>
        <p:sp>
          <p:nvSpPr>
            <p:cNvPr id="6" name="원형: 비어 있음 5">
              <a:extLst>
                <a:ext uri="{FF2B5EF4-FFF2-40B4-BE49-F238E27FC236}">
                  <a16:creationId xmlns:a16="http://schemas.microsoft.com/office/drawing/2014/main" id="{5627E054-30B9-9F4D-62AB-4C791602F992}"/>
                </a:ext>
              </a:extLst>
            </p:cNvPr>
            <p:cNvSpPr/>
            <p:nvPr/>
          </p:nvSpPr>
          <p:spPr>
            <a:xfrm>
              <a:off x="574964" y="1218525"/>
              <a:ext cx="1530927" cy="1530927"/>
            </a:xfrm>
            <a:prstGeom prst="donut">
              <a:avLst>
                <a:gd name="adj" fmla="val 2376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9EEAE98-0D9B-F848-4653-99A9CDDC3FA3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105660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864FF3E-E111-A990-CD7A-66AC5BEC16E4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254885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314B2B2-4318-7336-5526-45377CE8FD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4737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063047A-7B3A-6F20-BCAD-419F9CCADE2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4964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8A33F3-0B9C-F6B4-10C9-44AA75B5C42F}"/>
              </a:ext>
            </a:extLst>
          </p:cNvPr>
          <p:cNvGrpSpPr/>
          <p:nvPr/>
        </p:nvGrpSpPr>
        <p:grpSpPr>
          <a:xfrm>
            <a:off x="4816765" y="2201449"/>
            <a:ext cx="980786" cy="961526"/>
            <a:chOff x="384464" y="1056600"/>
            <a:chExt cx="1910773" cy="1873250"/>
          </a:xfrm>
          <a:solidFill>
            <a:srgbClr val="FF0000"/>
          </a:solidFill>
        </p:grpSpPr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17738DD1-A5C9-E35F-5A3E-B810562DAB0A}"/>
                </a:ext>
              </a:extLst>
            </p:cNvPr>
            <p:cNvSpPr/>
            <p:nvPr/>
          </p:nvSpPr>
          <p:spPr>
            <a:xfrm>
              <a:off x="574964" y="1218525"/>
              <a:ext cx="1530927" cy="1530927"/>
            </a:xfrm>
            <a:prstGeom prst="donut">
              <a:avLst>
                <a:gd name="adj" fmla="val 2376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AB0FDFA-6FC2-13DF-E4F5-1C357A7DAFBF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105660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5EC936-0877-66F3-1C35-E8744F9729C4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254885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A9EA9D-98D5-CB66-D366-8159F95AE1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4737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8766DAD-A19B-5412-6A0A-EBEE94FE04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4964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7DBF81F-FB98-7931-3486-AAB8C39379F6}"/>
              </a:ext>
            </a:extLst>
          </p:cNvPr>
          <p:cNvGrpSpPr/>
          <p:nvPr/>
        </p:nvGrpSpPr>
        <p:grpSpPr>
          <a:xfrm>
            <a:off x="3724565" y="3159014"/>
            <a:ext cx="980786" cy="961526"/>
            <a:chOff x="384464" y="1056600"/>
            <a:chExt cx="1910773" cy="1873250"/>
          </a:xfrm>
          <a:solidFill>
            <a:srgbClr val="FF0000"/>
          </a:solidFill>
        </p:grpSpPr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D22F5AE6-A7A7-574B-81E4-B8382633C1C9}"/>
                </a:ext>
              </a:extLst>
            </p:cNvPr>
            <p:cNvSpPr/>
            <p:nvPr/>
          </p:nvSpPr>
          <p:spPr>
            <a:xfrm>
              <a:off x="574964" y="1218525"/>
              <a:ext cx="1530927" cy="1530927"/>
            </a:xfrm>
            <a:prstGeom prst="donut">
              <a:avLst>
                <a:gd name="adj" fmla="val 2376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2BB260D-7FCA-AB0E-04E0-D12371A4A89E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105660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63A335D-B62E-C53B-5072-C1A9521596DE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254885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5016AC4E-F05A-88B2-1A8A-0DB6B321F7C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4737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직선 연결선 1024">
              <a:extLst>
                <a:ext uri="{FF2B5EF4-FFF2-40B4-BE49-F238E27FC236}">
                  <a16:creationId xmlns:a16="http://schemas.microsoft.com/office/drawing/2014/main" id="{A1661C66-FB80-45C8-6170-702B4E0199F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4964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21A3C053-6D8B-E08D-89C8-3C4B4F5E8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100000" l="0" r="100000">
                        <a14:foregroundMark x1="44554" y1="6189" x2="49010" y2="15961"/>
                        <a14:backgroundMark x1="6931" y1="44625" x2="5446" y2="71336"/>
                        <a14:backgroundMark x1="96040" y1="50163" x2="99010" y2="635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7487" y="2066925"/>
            <a:ext cx="803456" cy="1221092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D357A7B0-227C-2AF9-883B-F5FC1292E477}"/>
              </a:ext>
            </a:extLst>
          </p:cNvPr>
          <p:cNvSpPr txBox="1"/>
          <p:nvPr/>
        </p:nvSpPr>
        <p:spPr>
          <a:xfrm>
            <a:off x="1660438" y="32657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공격</a:t>
            </a:r>
            <a:endParaRPr lang="en-US" altLang="ko-KR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53EECBBC-644F-41CF-6783-894CC62207B6}"/>
              </a:ext>
            </a:extLst>
          </p:cNvPr>
          <p:cNvSpPr txBox="1"/>
          <p:nvPr/>
        </p:nvSpPr>
        <p:spPr>
          <a:xfrm>
            <a:off x="3920130" y="412054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점프</a:t>
            </a:r>
            <a:endParaRPr lang="en-US" altLang="ko-KR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E400E07A-9A35-411C-DFD5-F9CA930BFBBF}"/>
              </a:ext>
            </a:extLst>
          </p:cNvPr>
          <p:cNvSpPr txBox="1"/>
          <p:nvPr/>
        </p:nvSpPr>
        <p:spPr>
          <a:xfrm>
            <a:off x="5797552" y="247784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방어</a:t>
            </a:r>
            <a:endParaRPr lang="en-US" altLang="ko-KR" dirty="0"/>
          </a:p>
        </p:txBody>
      </p: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79C0443F-526C-AD30-8A9C-3716AA99079C}"/>
              </a:ext>
            </a:extLst>
          </p:cNvPr>
          <p:cNvGrpSpPr/>
          <p:nvPr/>
        </p:nvGrpSpPr>
        <p:grpSpPr>
          <a:xfrm>
            <a:off x="3503667" y="1617772"/>
            <a:ext cx="1422581" cy="1394645"/>
            <a:chOff x="384464" y="1056600"/>
            <a:chExt cx="1910773" cy="1873250"/>
          </a:xfrm>
          <a:solidFill>
            <a:srgbClr val="FF0000"/>
          </a:solidFill>
        </p:grpSpPr>
        <p:sp>
          <p:nvSpPr>
            <p:cNvPr id="1038" name="원형: 비어 있음 1037">
              <a:extLst>
                <a:ext uri="{FF2B5EF4-FFF2-40B4-BE49-F238E27FC236}">
                  <a16:creationId xmlns:a16="http://schemas.microsoft.com/office/drawing/2014/main" id="{181B2C7C-ED56-B213-DE84-3BF4699F547D}"/>
                </a:ext>
              </a:extLst>
            </p:cNvPr>
            <p:cNvSpPr/>
            <p:nvPr/>
          </p:nvSpPr>
          <p:spPr>
            <a:xfrm>
              <a:off x="574964" y="1218525"/>
              <a:ext cx="1530927" cy="1530927"/>
            </a:xfrm>
            <a:prstGeom prst="donut">
              <a:avLst>
                <a:gd name="adj" fmla="val 2376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39" name="직선 연결선 1038">
              <a:extLst>
                <a:ext uri="{FF2B5EF4-FFF2-40B4-BE49-F238E27FC236}">
                  <a16:creationId xmlns:a16="http://schemas.microsoft.com/office/drawing/2014/main" id="{DD4A1C78-AA13-B078-8501-DC3DF4AC8B3E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105660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직선 연결선 1039">
              <a:extLst>
                <a:ext uri="{FF2B5EF4-FFF2-40B4-BE49-F238E27FC236}">
                  <a16:creationId xmlns:a16="http://schemas.microsoft.com/office/drawing/2014/main" id="{7C812CC4-F975-713B-4EDA-D88FE6495A9D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254885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72B43681-6A42-E0CF-F0D0-057AB6000E1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4737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직선 연결선 1041">
              <a:extLst>
                <a:ext uri="{FF2B5EF4-FFF2-40B4-BE49-F238E27FC236}">
                  <a16:creationId xmlns:a16="http://schemas.microsoft.com/office/drawing/2014/main" id="{54CF3221-CDD9-59FA-848F-B00BE7C46A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4964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87262C5-6DAF-218E-1EC9-FA2CBF88988E}"/>
              </a:ext>
            </a:extLst>
          </p:cNvPr>
          <p:cNvSpPr txBox="1"/>
          <p:nvPr/>
        </p:nvSpPr>
        <p:spPr>
          <a:xfrm>
            <a:off x="3661234" y="104881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귀 여 움</a:t>
            </a:r>
            <a:r>
              <a:rPr lang="en-US" altLang="ko-KR" b="1" dirty="0"/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A01F0-A966-4FF5-909C-0F5A0D423DAD}"/>
              </a:ext>
            </a:extLst>
          </p:cNvPr>
          <p:cNvSpPr txBox="1"/>
          <p:nvPr/>
        </p:nvSpPr>
        <p:spPr>
          <a:xfrm>
            <a:off x="6029883" y="3347638"/>
            <a:ext cx="17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포션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체력 회복</a:t>
            </a:r>
            <a:endParaRPr lang="en-US" altLang="ko-KR" b="1" dirty="0"/>
          </a:p>
        </p:txBody>
      </p:sp>
      <p:pic>
        <p:nvPicPr>
          <p:cNvPr id="7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1B80A4AC-C36D-334F-A1FC-9C461D7E6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4604183" y="4901929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33"/>
    </mc:Choice>
    <mc:Fallback xmlns="">
      <p:transition spd="slow" advTm="3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30156 -0.0027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  <p:bldP spid="1035" grpId="0"/>
      <p:bldP spid="1036" grpId="0"/>
      <p:bldP spid="1043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8AE8B-A654-86F4-53DA-7397F2E7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배경</a:t>
            </a:r>
          </a:p>
        </p:txBody>
      </p:sp>
      <p:pic>
        <p:nvPicPr>
          <p:cNvPr id="3076" name="Picture 4" descr="1993년 '젤다의 전설: 꿈꾸는 섬' 원작 VS 리메이크 대탐험 : 네이버 포스트">
            <a:extLst>
              <a:ext uri="{FF2B5EF4-FFF2-40B4-BE49-F238E27FC236}">
                <a16:creationId xmlns:a16="http://schemas.microsoft.com/office/drawing/2014/main" id="{F8F272EC-BB46-9777-4A89-8E88EA9F31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5"/>
          <a:stretch/>
        </p:blipFill>
        <p:spPr bwMode="auto">
          <a:xfrm>
            <a:off x="146914" y="733436"/>
            <a:ext cx="4278172" cy="399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34495ACE-AD2A-2DEE-7EB1-FA5C0F106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37070" y="4901920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E5288-6114-1EC6-9B50-ACE5C2ED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Picture 4" descr="1993년 '젤다의 전설: 꿈꾸는 섬' 원작 VS 리메이크 대탐험 : 네이버 포스트">
            <a:extLst>
              <a:ext uri="{FF2B5EF4-FFF2-40B4-BE49-F238E27FC236}">
                <a16:creationId xmlns:a16="http://schemas.microsoft.com/office/drawing/2014/main" id="{AAD73E3A-8F2F-3017-0483-82D0ED71F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0"/>
          <a:stretch/>
        </p:blipFill>
        <p:spPr bwMode="auto">
          <a:xfrm>
            <a:off x="4718914" y="733425"/>
            <a:ext cx="4278172" cy="39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EB517-78C7-6F8C-DF95-33F95A17610F}"/>
              </a:ext>
            </a:extLst>
          </p:cNvPr>
          <p:cNvSpPr txBox="1"/>
          <p:nvPr/>
        </p:nvSpPr>
        <p:spPr>
          <a:xfrm>
            <a:off x="-47642" y="4686491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Start!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308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8D3BB-4DA5-C7DC-CC55-6D3A2B938AF7}"/>
              </a:ext>
            </a:extLst>
          </p:cNvPr>
          <p:cNvSpPr/>
          <p:nvPr/>
        </p:nvSpPr>
        <p:spPr>
          <a:xfrm>
            <a:off x="0" y="630381"/>
            <a:ext cx="2973453" cy="4235779"/>
          </a:xfrm>
          <a:prstGeom prst="rect">
            <a:avLst/>
          </a:prstGeom>
          <a:solidFill>
            <a:srgbClr val="282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98D45-0349-9727-2B78-C9E0E37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AC824-D5DA-428D-0F29-2C0DA6F1865E}"/>
              </a:ext>
            </a:extLst>
          </p:cNvPr>
          <p:cNvSpPr txBox="1"/>
          <p:nvPr/>
        </p:nvSpPr>
        <p:spPr>
          <a:xfrm>
            <a:off x="3092335" y="630381"/>
            <a:ext cx="5476179" cy="278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일정한 위치를 정찰함 </a:t>
            </a:r>
            <a:r>
              <a:rPr lang="en-US" altLang="ko-KR" dirty="0"/>
              <a:t>( Nav Agent </a:t>
            </a:r>
            <a:r>
              <a:rPr lang="ko-KR" altLang="en-US" dirty="0"/>
              <a:t>사용 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감지범위 내 플레이어 </a:t>
            </a:r>
            <a:r>
              <a:rPr lang="ko-KR" altLang="en-US" dirty="0" err="1"/>
              <a:t>발견시</a:t>
            </a:r>
            <a:r>
              <a:rPr lang="ko-KR" altLang="en-US" dirty="0"/>
              <a:t> 추적 및 공격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적마다 공격패턴이 모두 다름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일정 확률에 따라 코인 또는 생명조각을 </a:t>
            </a:r>
            <a:r>
              <a:rPr lang="ko-KR" altLang="en-US" dirty="0" err="1"/>
              <a:t>드랍함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몬스터 </a:t>
            </a:r>
            <a:r>
              <a:rPr lang="ko-KR" altLang="en-US" dirty="0" err="1"/>
              <a:t>스폰</a:t>
            </a:r>
            <a:r>
              <a:rPr lang="ko-KR" altLang="en-US" dirty="0"/>
              <a:t> 지역 밖으로 플레이어가 </a:t>
            </a:r>
            <a:r>
              <a:rPr lang="ko-KR" altLang="en-US" dirty="0" err="1"/>
              <a:t>도망갈시</a:t>
            </a:r>
            <a:r>
              <a:rPr lang="en-US" altLang="ko-KR" dirty="0"/>
              <a:t>, </a:t>
            </a:r>
            <a:r>
              <a:rPr lang="ko-KR" altLang="en-US" dirty="0"/>
              <a:t>복귀함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6066F8-4EA8-20B2-25F7-91787786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</a:t>
            </a:r>
            <a:r>
              <a:rPr lang="ko-KR" altLang="en-US" dirty="0"/>
              <a:t>적 </a:t>
            </a:r>
            <a:r>
              <a:rPr lang="en-US" altLang="ko-KR" dirty="0"/>
              <a:t>( </a:t>
            </a:r>
            <a:r>
              <a:rPr lang="ko-KR" altLang="en-US" dirty="0"/>
              <a:t>공통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C98782-9FC1-FF90-9E8B-04042F87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" y="1808381"/>
            <a:ext cx="1598489" cy="22944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4C8593-E20E-1E20-F6DF-2F6E27C79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" y="628514"/>
            <a:ext cx="1891524" cy="11798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B24CE9-5038-80A3-0C75-75A706A3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35" y="1818458"/>
            <a:ext cx="1272750" cy="1506584"/>
          </a:xfrm>
          <a:prstGeom prst="rect">
            <a:avLst/>
          </a:prstGeom>
        </p:spPr>
      </p:pic>
      <p:pic>
        <p:nvPicPr>
          <p:cNvPr id="10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039933E0-0939-25AC-3ACB-D601FE97A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4828771" y="4901930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2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33"/>
    </mc:Choice>
    <mc:Fallback xmlns="">
      <p:transition spd="slow" advTm="3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38D3BB-4DA5-C7DC-CC55-6D3A2B938AF7}"/>
              </a:ext>
            </a:extLst>
          </p:cNvPr>
          <p:cNvSpPr/>
          <p:nvPr/>
        </p:nvSpPr>
        <p:spPr>
          <a:xfrm>
            <a:off x="0" y="630381"/>
            <a:ext cx="2973453" cy="4235779"/>
          </a:xfrm>
          <a:prstGeom prst="rect">
            <a:avLst/>
          </a:prstGeom>
          <a:solidFill>
            <a:srgbClr val="282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B725B4-7F49-1B32-A69B-97F8B8A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</a:t>
            </a:r>
            <a:r>
              <a:rPr lang="ko-KR" altLang="en-US" dirty="0"/>
              <a:t>적 </a:t>
            </a:r>
            <a:r>
              <a:rPr lang="en-US" altLang="ko-KR" dirty="0"/>
              <a:t>( Evil Wizard 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98D45-0349-9727-2B78-C9E0E37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F533E5-EA67-D96F-3EC0-556A0C607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3322"/>
            <a:ext cx="2962783" cy="3507116"/>
          </a:xfrm>
          <a:prstGeom prst="rect">
            <a:avLst/>
          </a:prstGeom>
        </p:spPr>
      </p:pic>
      <p:pic>
        <p:nvPicPr>
          <p:cNvPr id="11266" name="Picture 2" descr="해리포터) 마법사들은 총 안쓰는 이유있음? | 유머 게시판 | RULIWEB">
            <a:extLst>
              <a:ext uri="{FF2B5EF4-FFF2-40B4-BE49-F238E27FC236}">
                <a16:creationId xmlns:a16="http://schemas.microsoft.com/office/drawing/2014/main" id="{58D03241-3D0C-8FDF-B914-F49AEE23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453" y="1921738"/>
            <a:ext cx="5257896" cy="294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AC824-D5DA-428D-0F29-2C0DA6F1865E}"/>
              </a:ext>
            </a:extLst>
          </p:cNvPr>
          <p:cNvSpPr txBox="1"/>
          <p:nvPr/>
        </p:nvSpPr>
        <p:spPr>
          <a:xfrm>
            <a:off x="3092335" y="630381"/>
            <a:ext cx="3627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원거리 공격</a:t>
            </a:r>
            <a:br>
              <a:rPr lang="en-US" altLang="ko-KR" dirty="0"/>
            </a:br>
            <a:r>
              <a:rPr lang="en-US" altLang="ko-KR" dirty="0"/>
              <a:t> Bullet</a:t>
            </a:r>
            <a:r>
              <a:rPr lang="ko-KR" altLang="en-US" dirty="0"/>
              <a:t>발사</a:t>
            </a:r>
            <a:r>
              <a:rPr lang="en-US" altLang="ko-KR" dirty="0"/>
              <a:t>, </a:t>
            </a:r>
            <a:r>
              <a:rPr lang="ko-KR" altLang="en-US" dirty="0"/>
              <a:t>지팡이타격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체력이 낮고 감지범위가 매우 넓음</a:t>
            </a:r>
          </a:p>
        </p:txBody>
      </p:sp>
      <p:pic>
        <p:nvPicPr>
          <p:cNvPr id="7" name="화면 녹화 7">
            <a:hlinkClick r:id="" action="ppaction://media"/>
            <a:extLst>
              <a:ext uri="{FF2B5EF4-FFF2-40B4-BE49-F238E27FC236}">
                <a16:creationId xmlns:a16="http://schemas.microsoft.com/office/drawing/2014/main" id="{1D020C6B-C1CA-BBED-B5E4-60E71EC001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3453" y="1830710"/>
            <a:ext cx="5427441" cy="3035450"/>
          </a:xfrm>
          <a:prstGeom prst="rect">
            <a:avLst/>
          </a:prstGeom>
        </p:spPr>
      </p:pic>
      <p:pic>
        <p:nvPicPr>
          <p:cNvPr id="8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3A1EC30F-AE01-1F42-C08D-6E031CBA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5029375" y="4901930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1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33"/>
    </mc:Choice>
    <mc:Fallback xmlns="">
      <p:transition spd="slow" advTm="3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4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725B4-7F49-1B32-A69B-97F8B8A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  <a:r>
              <a:rPr lang="en-US" altLang="ko-KR" dirty="0"/>
              <a:t>( Sward Man 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98D45-0349-9727-2B78-C9E0E37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3A2102-CFFF-9D3B-91F8-3510F84AA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0381"/>
            <a:ext cx="2951018" cy="4235779"/>
          </a:xfrm>
          <a:prstGeom prst="rect">
            <a:avLst/>
          </a:prstGeom>
        </p:spPr>
      </p:pic>
      <p:pic>
        <p:nvPicPr>
          <p:cNvPr id="10242" name="Picture 2" descr="네이버 뿜">
            <a:extLst>
              <a:ext uri="{FF2B5EF4-FFF2-40B4-BE49-F238E27FC236}">
                <a16:creationId xmlns:a16="http://schemas.microsoft.com/office/drawing/2014/main" id="{5C372300-972E-0C1B-7B4B-65516451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18" y="1795548"/>
            <a:ext cx="3407631" cy="30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38B01-1FF9-6922-BC76-7C6FA84793A7}"/>
              </a:ext>
            </a:extLst>
          </p:cNvPr>
          <p:cNvSpPr txBox="1"/>
          <p:nvPr/>
        </p:nvSpPr>
        <p:spPr>
          <a:xfrm>
            <a:off x="3092335" y="630381"/>
            <a:ext cx="5572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근거리 공격</a:t>
            </a:r>
            <a:br>
              <a:rPr lang="en-US" altLang="ko-KR" dirty="0"/>
            </a:br>
            <a:r>
              <a:rPr lang="ko-KR" altLang="en-US" dirty="0"/>
              <a:t>플레이어 도달 →</a:t>
            </a:r>
            <a:r>
              <a:rPr lang="en-US" altLang="ko-KR" dirty="0"/>
              <a:t> </a:t>
            </a:r>
            <a:r>
              <a:rPr lang="ko-KR" altLang="en-US" dirty="0"/>
              <a:t>일정시간 후에</a:t>
            </a:r>
            <a:r>
              <a:rPr lang="en-US" altLang="ko-KR" dirty="0"/>
              <a:t> </a:t>
            </a:r>
            <a:r>
              <a:rPr lang="ko-KR" altLang="en-US" dirty="0"/>
              <a:t>찌르기</a:t>
            </a:r>
            <a:r>
              <a:rPr lang="en-US" altLang="ko-KR" dirty="0"/>
              <a:t>, </a:t>
            </a:r>
            <a:r>
              <a:rPr lang="ko-KR" altLang="en-US" dirty="0"/>
              <a:t>베기 랜덤 발생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체력이 높고 이동속도가 느림</a:t>
            </a:r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6A6F590A-C4F0-E14D-0B8A-ABD1EBC26C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1018" y="1795548"/>
            <a:ext cx="5490309" cy="3070611"/>
          </a:xfrm>
          <a:prstGeom prst="rect">
            <a:avLst/>
          </a:prstGeom>
        </p:spPr>
      </p:pic>
      <p:pic>
        <p:nvPicPr>
          <p:cNvPr id="9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390B968B-D44A-2F82-EDBA-741498C4E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5244238" y="4901931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90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33"/>
    </mc:Choice>
    <mc:Fallback xmlns="">
      <p:transition spd="slow" advTm="3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12929C-8FDC-EDE2-81A3-F3A73D986C60}"/>
              </a:ext>
            </a:extLst>
          </p:cNvPr>
          <p:cNvSpPr/>
          <p:nvPr/>
        </p:nvSpPr>
        <p:spPr>
          <a:xfrm>
            <a:off x="0" y="630381"/>
            <a:ext cx="2973453" cy="4235779"/>
          </a:xfrm>
          <a:prstGeom prst="rect">
            <a:avLst/>
          </a:prstGeom>
          <a:solidFill>
            <a:srgbClr val="262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B725B4-7F49-1B32-A69B-97F8B8A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주요기능 </a:t>
            </a:r>
            <a:r>
              <a:rPr lang="en-US" altLang="ko-KR" dirty="0"/>
              <a:t>- </a:t>
            </a:r>
            <a:r>
              <a:rPr lang="ko-KR" altLang="en-US" dirty="0"/>
              <a:t>적 </a:t>
            </a:r>
            <a:r>
              <a:rPr lang="en-US" altLang="ko-KR" dirty="0"/>
              <a:t>( </a:t>
            </a:r>
            <a:r>
              <a:rPr lang="en-US" altLang="ko-KR" dirty="0" err="1"/>
              <a:t>BomBird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98D45-0349-9727-2B78-C9E0E37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6376F-D5F6-7A01-853B-EAA5825B3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4381"/>
            <a:ext cx="2973453" cy="18547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0BB51B9-E4E3-A21B-3602-49810355C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83" y="1921738"/>
            <a:ext cx="5228708" cy="294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89EC1-C263-972C-657D-4C5F9BCF2809}"/>
              </a:ext>
            </a:extLst>
          </p:cNvPr>
          <p:cNvSpPr txBox="1"/>
          <p:nvPr/>
        </p:nvSpPr>
        <p:spPr>
          <a:xfrm>
            <a:off x="3092335" y="630381"/>
            <a:ext cx="5301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자폭 공격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플레이어에 도달 후 일정시간 후 큰 범위 폭발 후 사망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이동속도가 빠름 </a:t>
            </a:r>
          </a:p>
        </p:txBody>
      </p:sp>
      <p:pic>
        <p:nvPicPr>
          <p:cNvPr id="8" name="화면 녹화 7">
            <a:hlinkClick r:id="" action="ppaction://media"/>
            <a:extLst>
              <a:ext uri="{FF2B5EF4-FFF2-40B4-BE49-F238E27FC236}">
                <a16:creationId xmlns:a16="http://schemas.microsoft.com/office/drawing/2014/main" id="{CA3D239E-956A-C73F-52B3-EC7B8168A3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8052" y="1921738"/>
            <a:ext cx="5264683" cy="2944423"/>
          </a:xfrm>
          <a:prstGeom prst="rect">
            <a:avLst/>
          </a:prstGeom>
        </p:spPr>
      </p:pic>
      <p:pic>
        <p:nvPicPr>
          <p:cNvPr id="9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AF5DD1DC-F230-EF3F-5F81-99D4BFD9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5512752" y="4901932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5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33"/>
    </mc:Choice>
    <mc:Fallback xmlns="">
      <p:transition spd="slow" advTm="3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476E5-3492-4389-3432-301A8912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ABFD1-E438-45EC-0A5A-BC3942906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3209" y="1927224"/>
            <a:ext cx="6057582" cy="99123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플레이 영상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41E75694-6677-2745-2E90-826441949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5729322" y="4901933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736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2ED00-E319-D493-41E1-A836AD12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플레이영상 </a:t>
            </a:r>
            <a:r>
              <a:rPr lang="en-US" altLang="ko-KR" dirty="0"/>
              <a:t>- </a:t>
            </a:r>
            <a:r>
              <a:rPr lang="ko-KR" altLang="en-US" dirty="0"/>
              <a:t>메인 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88738-5044-2CE9-AD51-4E9B5BFB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화면 녹화 1032">
            <a:hlinkClick r:id="" action="ppaction://media"/>
            <a:extLst>
              <a:ext uri="{FF2B5EF4-FFF2-40B4-BE49-F238E27FC236}">
                <a16:creationId xmlns:a16="http://schemas.microsoft.com/office/drawing/2014/main" id="{A5E92D37-A690-4CBC-BF21-9C3938FC90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215.87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112" y="639363"/>
            <a:ext cx="7389396" cy="4230293"/>
          </a:xfrm>
          <a:prstGeom prst="rect">
            <a:avLst/>
          </a:prstGeom>
        </p:spPr>
      </p:pic>
      <p:pic>
        <p:nvPicPr>
          <p:cNvPr id="3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BDBE272C-AC5A-A2F2-52CF-C014A9A1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5905785" y="4901933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9"/>
    </mc:Choice>
    <mc:Fallback xmlns="">
      <p:transition spd="slow" advTm="66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2B373-36BF-B3F0-7162-8820423C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플레이영상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서브씬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106842-7D0C-0AD4-56E4-C804525E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46033663-E642-CF48-3DCA-EE28D244A1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16.86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528" y="623253"/>
            <a:ext cx="7459980" cy="4270266"/>
          </a:xfrm>
          <a:prstGeom prst="rect">
            <a:avLst/>
          </a:prstGeom>
        </p:spPr>
      </p:pic>
      <p:pic>
        <p:nvPicPr>
          <p:cNvPr id="3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251408C1-9E26-8884-023A-A110EC55F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6122355" y="4901934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4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2B373-36BF-B3F0-7162-8820423C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플레이영상 </a:t>
            </a:r>
            <a:r>
              <a:rPr lang="en-US" altLang="ko-KR" dirty="0"/>
              <a:t>-</a:t>
            </a:r>
            <a:r>
              <a:rPr lang="ko-KR" altLang="en-US" dirty="0"/>
              <a:t> 상점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106842-7D0C-0AD4-56E4-C804525E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52756-E4CF-AED0-A9A0-7EBD1E0D2A0D}"/>
              </a:ext>
            </a:extLst>
          </p:cNvPr>
          <p:cNvSpPr txBox="1"/>
          <p:nvPr/>
        </p:nvSpPr>
        <p:spPr>
          <a:xfrm>
            <a:off x="2738966" y="2217807"/>
            <a:ext cx="3666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Coming Soon!</a:t>
            </a:r>
            <a:endParaRPr lang="ko-KR" altLang="en-US" sz="40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7256AC93-BF9C-4DED-6064-9C58173A5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6330903" y="4901934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7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476E5-3492-4389-3432-301A8912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ABFD1-E438-45EC-0A5A-BC3942906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3209" y="1927224"/>
            <a:ext cx="6057582" cy="99123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클래스 설계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A3ADE1D-A6FD-AFC1-128F-0C5D78639624}"/>
              </a:ext>
            </a:extLst>
          </p:cNvPr>
          <p:cNvSpPr txBox="1">
            <a:spLocks/>
          </p:cNvSpPr>
          <p:nvPr/>
        </p:nvSpPr>
        <p:spPr>
          <a:xfrm>
            <a:off x="628650" y="2918459"/>
            <a:ext cx="7886700" cy="191238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부제 </a:t>
            </a:r>
            <a:r>
              <a:rPr lang="en-US" altLang="ko-KR" dirty="0"/>
              <a:t>: Before &amp; After</a:t>
            </a:r>
          </a:p>
        </p:txBody>
      </p:sp>
      <p:pic>
        <p:nvPicPr>
          <p:cNvPr id="5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4A03626A-9199-78B0-924A-45CE1D1AD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6571534" y="4901934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245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64DDC-C3E0-CA65-533C-8272BDDC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초기클래스설계</a:t>
            </a:r>
            <a:r>
              <a:rPr lang="ko-KR" altLang="en-US" dirty="0"/>
              <a:t> </a:t>
            </a:r>
            <a:r>
              <a:rPr lang="en-US" altLang="ko-KR" dirty="0"/>
              <a:t>- UI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D6A25B-011E-CD4B-D5C3-337E80FC8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8"/>
          <a:stretch/>
        </p:blipFill>
        <p:spPr>
          <a:xfrm>
            <a:off x="-1" y="1666494"/>
            <a:ext cx="8943975" cy="181051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1C6F32-D0ED-7AEC-752B-029CBCBA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AF23B8-4106-9B4C-648A-3A5B8933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5208"/>
          <a:stretch/>
        </p:blipFill>
        <p:spPr>
          <a:xfrm>
            <a:off x="0" y="868977"/>
            <a:ext cx="9143999" cy="3304354"/>
          </a:xfrm>
          <a:prstGeom prst="rect">
            <a:avLst/>
          </a:prstGeom>
        </p:spPr>
      </p:pic>
      <p:pic>
        <p:nvPicPr>
          <p:cNvPr id="7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DC799CC4-BC92-1466-8060-20E4CDF9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6772061" y="4901935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81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27E6-ED89-8FB5-92A9-7C57A19F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B2249-4F13-A7A8-544D-17A6C145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124" name="Picture 4" descr="젤다의 전설 꿈꾸는 섬, 미국 닌텐도의 2019년 최고 오프닝 기록 | 케이벤치 주요뉴스">
            <a:extLst>
              <a:ext uri="{FF2B5EF4-FFF2-40B4-BE49-F238E27FC236}">
                <a16:creationId xmlns:a16="http://schemas.microsoft.com/office/drawing/2014/main" id="{9FE279B0-1E9F-3555-9559-9781799F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" y="627221"/>
            <a:ext cx="7456170" cy="423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5D57598B-9B21-2C6C-23C7-9F1C409DF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242809" y="4901921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22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64DDC-C3E0-CA65-533C-8272BDDC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초기클래스설계</a:t>
            </a:r>
            <a:r>
              <a:rPr lang="ko-KR" altLang="en-US" dirty="0"/>
              <a:t> </a:t>
            </a:r>
            <a:r>
              <a:rPr lang="en-US" altLang="ko-KR" dirty="0"/>
              <a:t>- Character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D440B-D23F-C68F-5F62-00064777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539"/>
            <a:ext cx="9144000" cy="385111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4879EF-FEC0-15AB-D6EA-6BAC1C9C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4603DD-2A6B-8F2F-1E32-E5103F698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00" b="22074"/>
          <a:stretch/>
        </p:blipFill>
        <p:spPr>
          <a:xfrm>
            <a:off x="866775" y="666215"/>
            <a:ext cx="7410450" cy="4229687"/>
          </a:xfrm>
          <a:prstGeom prst="rect">
            <a:avLst/>
          </a:prstGeom>
        </p:spPr>
      </p:pic>
      <p:pic>
        <p:nvPicPr>
          <p:cNvPr id="6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B1BD450A-43E8-48A3-E750-ACF83576C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6932482" y="4901935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9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64DDC-C3E0-CA65-533C-8272BDDC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초기클래스설계</a:t>
            </a:r>
            <a:r>
              <a:rPr lang="ko-KR" altLang="en-US" dirty="0"/>
              <a:t> </a:t>
            </a:r>
            <a:r>
              <a:rPr lang="en-US" altLang="ko-KR" dirty="0"/>
              <a:t>- Enemy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F74F47-F2D1-7722-38E6-C034C167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451"/>
            <a:ext cx="9144000" cy="199259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32FA98-755C-9D9D-C115-25507DEF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79032759-C78F-9CBD-CC90-A219268E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7076861" y="4901936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469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64DDC-C3E0-CA65-533C-8272BDDC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현재클래스설계</a:t>
            </a:r>
            <a:r>
              <a:rPr lang="ko-KR" altLang="en-US" dirty="0"/>
              <a:t> </a:t>
            </a:r>
            <a:r>
              <a:rPr lang="en-US" altLang="ko-KR" dirty="0"/>
              <a:t>- Player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83358C-83CE-2019-3FD8-5712CF16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00E5B0-1E3F-F0FA-1905-4A87BC9E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22" y="624238"/>
            <a:ext cx="6651155" cy="42454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B92B732-C6D4-55F2-F3DF-E6D5A2D65BC5}"/>
              </a:ext>
            </a:extLst>
          </p:cNvPr>
          <p:cNvSpPr/>
          <p:nvPr/>
        </p:nvSpPr>
        <p:spPr>
          <a:xfrm>
            <a:off x="1246423" y="1330036"/>
            <a:ext cx="6651154" cy="1080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C7FB07-E22C-48CA-E38B-D69894A43AFC}"/>
              </a:ext>
            </a:extLst>
          </p:cNvPr>
          <p:cNvSpPr/>
          <p:nvPr/>
        </p:nvSpPr>
        <p:spPr>
          <a:xfrm>
            <a:off x="1246423" y="3258589"/>
            <a:ext cx="6651154" cy="1611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3082FB4-5DE6-8792-0E85-5CA8CF5680E8}"/>
              </a:ext>
            </a:extLst>
          </p:cNvPr>
          <p:cNvCxnSpPr>
            <a:cxnSpLocks/>
          </p:cNvCxnSpPr>
          <p:nvPr/>
        </p:nvCxnSpPr>
        <p:spPr>
          <a:xfrm flipH="1">
            <a:off x="7878865" y="2655506"/>
            <a:ext cx="38189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A64511-D55F-378C-C25A-31C8CFF3F086}"/>
              </a:ext>
            </a:extLst>
          </p:cNvPr>
          <p:cNvCxnSpPr>
            <a:cxnSpLocks/>
          </p:cNvCxnSpPr>
          <p:nvPr/>
        </p:nvCxnSpPr>
        <p:spPr>
          <a:xfrm flipH="1">
            <a:off x="7878865" y="2834638"/>
            <a:ext cx="38189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8C16BD-FB4C-DC63-C958-182E02EB99D5}"/>
              </a:ext>
            </a:extLst>
          </p:cNvPr>
          <p:cNvSpPr txBox="1"/>
          <p:nvPr/>
        </p:nvSpPr>
        <p:spPr>
          <a:xfrm>
            <a:off x="41773" y="2562280"/>
            <a:ext cx="83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Atack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E2B1C9-C515-D4E6-66F0-0485F29C5A6E}"/>
              </a:ext>
            </a:extLst>
          </p:cNvPr>
          <p:cNvSpPr txBox="1"/>
          <p:nvPr/>
        </p:nvSpPr>
        <p:spPr>
          <a:xfrm>
            <a:off x="56327" y="1685697"/>
            <a:ext cx="114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Behavior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5EBB43-394E-B682-D90D-9C008C55F68E}"/>
              </a:ext>
            </a:extLst>
          </p:cNvPr>
          <p:cNvSpPr txBox="1"/>
          <p:nvPr/>
        </p:nvSpPr>
        <p:spPr>
          <a:xfrm>
            <a:off x="33372" y="3879456"/>
            <a:ext cx="1169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FF0000"/>
                </a:solidFill>
              </a:rPr>
              <a:t>Animation</a:t>
            </a:r>
            <a:br>
              <a:rPr lang="en-US" altLang="ko-KR" sz="1600" dirty="0">
                <a:solidFill>
                  <a:srgbClr val="FF0000"/>
                </a:solidFill>
              </a:rPr>
            </a:br>
            <a:r>
              <a:rPr lang="en-US" altLang="ko-KR" sz="1600" dirty="0">
                <a:solidFill>
                  <a:srgbClr val="FF0000"/>
                </a:solidFill>
              </a:rPr>
              <a:t>Control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953B7-D7AF-4021-774A-8B6BE52B0660}"/>
              </a:ext>
            </a:extLst>
          </p:cNvPr>
          <p:cNvSpPr txBox="1"/>
          <p:nvPr/>
        </p:nvSpPr>
        <p:spPr>
          <a:xfrm>
            <a:off x="8260763" y="2562280"/>
            <a:ext cx="83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Atack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54E6AA-909F-882B-1BBB-C26265C38330}"/>
              </a:ext>
            </a:extLst>
          </p:cNvPr>
          <p:cNvSpPr txBox="1"/>
          <p:nvPr/>
        </p:nvSpPr>
        <p:spPr>
          <a:xfrm>
            <a:off x="7897577" y="1685697"/>
            <a:ext cx="114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Behavior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CADB1-C740-AA4E-C9D1-4AF207D29C0F}"/>
              </a:ext>
            </a:extLst>
          </p:cNvPr>
          <p:cNvSpPr txBox="1"/>
          <p:nvPr/>
        </p:nvSpPr>
        <p:spPr>
          <a:xfrm>
            <a:off x="7874622" y="3879456"/>
            <a:ext cx="1169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Animation</a:t>
            </a:r>
            <a:br>
              <a:rPr lang="en-US" altLang="ko-KR" sz="1600" dirty="0">
                <a:solidFill>
                  <a:srgbClr val="FF0000"/>
                </a:solidFill>
              </a:rPr>
            </a:br>
            <a:r>
              <a:rPr lang="en-US" altLang="ko-KR" sz="1600" dirty="0">
                <a:solidFill>
                  <a:srgbClr val="FF0000"/>
                </a:solidFill>
              </a:rPr>
              <a:t>Control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53BE5C1-56AD-C008-0CE6-C41AFBFA05FF}"/>
              </a:ext>
            </a:extLst>
          </p:cNvPr>
          <p:cNvCxnSpPr>
            <a:cxnSpLocks/>
          </p:cNvCxnSpPr>
          <p:nvPr/>
        </p:nvCxnSpPr>
        <p:spPr>
          <a:xfrm>
            <a:off x="835701" y="2655506"/>
            <a:ext cx="38189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D6A916E-C662-BB8D-2F2C-1C4B531ED7FF}"/>
              </a:ext>
            </a:extLst>
          </p:cNvPr>
          <p:cNvCxnSpPr>
            <a:cxnSpLocks/>
          </p:cNvCxnSpPr>
          <p:nvPr/>
        </p:nvCxnSpPr>
        <p:spPr>
          <a:xfrm>
            <a:off x="835701" y="2834638"/>
            <a:ext cx="38189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AD38E340-9CA6-BA53-5BA5-523F82C4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7216825" y="4901936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50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64DDC-C3E0-CA65-533C-8272BDDC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현재클래스설계</a:t>
            </a:r>
            <a:r>
              <a:rPr lang="ko-KR" altLang="en-US" dirty="0"/>
              <a:t> </a:t>
            </a:r>
            <a:r>
              <a:rPr lang="en-US" altLang="ko-KR" dirty="0"/>
              <a:t>- Enemy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83358C-83CE-2019-3FD8-5712CF16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EF2DD-36D7-CB4B-C354-A4E47D32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166"/>
            <a:ext cx="6084916" cy="4260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9A3E2-09E4-E82B-0498-53976E52FD67}"/>
              </a:ext>
            </a:extLst>
          </p:cNvPr>
          <p:cNvSpPr txBox="1"/>
          <p:nvPr/>
        </p:nvSpPr>
        <p:spPr>
          <a:xfrm>
            <a:off x="6237109" y="1712708"/>
            <a:ext cx="2768707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EnemyBase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상↓속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Wizard, Sward, Bomb</a:t>
            </a:r>
          </a:p>
          <a:p>
            <a:endParaRPr lang="en-US" altLang="ko-KR" dirty="0"/>
          </a:p>
          <a:p>
            <a:r>
              <a:rPr lang="ko-KR" altLang="en-US" dirty="0"/>
              <a:t>필요한 </a:t>
            </a:r>
            <a:r>
              <a:rPr lang="en-US" altLang="ko-KR" dirty="0"/>
              <a:t>AI </a:t>
            </a:r>
            <a:r>
              <a:rPr lang="ko-KR" altLang="en-US" dirty="0"/>
              <a:t>상태를 </a:t>
            </a:r>
            <a:r>
              <a:rPr lang="en-US" altLang="ko-KR" dirty="0"/>
              <a:t>Override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47F517-B4EB-54F3-BBF0-93AFB2787C21}"/>
              </a:ext>
            </a:extLst>
          </p:cNvPr>
          <p:cNvSpPr/>
          <p:nvPr/>
        </p:nvSpPr>
        <p:spPr>
          <a:xfrm>
            <a:off x="0" y="964277"/>
            <a:ext cx="6084916" cy="1321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0504BD-BF4C-AE2E-6A33-79F56BF4CC33}"/>
              </a:ext>
            </a:extLst>
          </p:cNvPr>
          <p:cNvSpPr/>
          <p:nvPr/>
        </p:nvSpPr>
        <p:spPr>
          <a:xfrm>
            <a:off x="0" y="3373865"/>
            <a:ext cx="6084916" cy="1289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64D75D-1DCC-324F-BE84-73921D6E0625}"/>
              </a:ext>
            </a:extLst>
          </p:cNvPr>
          <p:cNvSpPr/>
          <p:nvPr/>
        </p:nvSpPr>
        <p:spPr>
          <a:xfrm>
            <a:off x="-1" y="996425"/>
            <a:ext cx="6084915" cy="145195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D0420-A49F-7DA9-5588-4A9A8AA06CC7}"/>
              </a:ext>
            </a:extLst>
          </p:cNvPr>
          <p:cNvSpPr txBox="1"/>
          <p:nvPr/>
        </p:nvSpPr>
        <p:spPr>
          <a:xfrm>
            <a:off x="6084914" y="100112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→ 상태당 한번씩만 실행됨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939D0-4CF5-F7DA-52C4-145E7A266CEB}"/>
              </a:ext>
            </a:extLst>
          </p:cNvPr>
          <p:cNvSpPr txBox="1"/>
          <p:nvPr/>
        </p:nvSpPr>
        <p:spPr>
          <a:xfrm>
            <a:off x="6084914" y="4086288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→ 움직임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로직 구현 등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</a:t>
            </a:r>
            <a:r>
              <a:rPr lang="ko-KR" altLang="en-US" dirty="0">
                <a:solidFill>
                  <a:srgbClr val="FF0000"/>
                </a:solidFill>
              </a:rPr>
              <a:t>여러 번 실행됨</a:t>
            </a:r>
          </a:p>
        </p:txBody>
      </p:sp>
      <p:pic>
        <p:nvPicPr>
          <p:cNvPr id="13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1FD38E95-837A-B0F1-9C94-DFED97F59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7434641" y="4901937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7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64DDC-C3E0-CA65-533C-8272BDDC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현재클래스설계</a:t>
            </a:r>
            <a:r>
              <a:rPr lang="ko-KR" altLang="en-US" dirty="0"/>
              <a:t> </a:t>
            </a:r>
            <a:r>
              <a:rPr lang="en-US" altLang="ko-KR" dirty="0"/>
              <a:t>- UI, Spawner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83358C-83CE-2019-3FD8-5712CF16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A14B65-644F-3D25-5742-5F89D38A1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1306"/>
            <a:ext cx="7600950" cy="1247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780491-D388-04DE-F0FB-61B87A86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002"/>
            <a:ext cx="7629525" cy="2266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0DA7D6-34FC-CE8F-61D4-4BCA4304FC2A}"/>
              </a:ext>
            </a:extLst>
          </p:cNvPr>
          <p:cNvSpPr txBox="1"/>
          <p:nvPr/>
        </p:nvSpPr>
        <p:spPr>
          <a:xfrm>
            <a:off x="4281751" y="281197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→ 플레이어에게 액션 수신</a:t>
            </a:r>
            <a:r>
              <a:rPr lang="en-US" altLang="ko-KR" dirty="0">
                <a:solidFill>
                  <a:srgbClr val="FF0000"/>
                </a:solidFill>
              </a:rPr>
              <a:t>, UI </a:t>
            </a:r>
            <a:r>
              <a:rPr lang="ko-KR" altLang="en-US" dirty="0">
                <a:solidFill>
                  <a:srgbClr val="FF0000"/>
                </a:solidFill>
              </a:rPr>
              <a:t>갱신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DAE0E-4938-32B4-4891-53D5FC57EA2E}"/>
              </a:ext>
            </a:extLst>
          </p:cNvPr>
          <p:cNvSpPr txBox="1"/>
          <p:nvPr/>
        </p:nvSpPr>
        <p:spPr>
          <a:xfrm>
            <a:off x="4281751" y="4415591"/>
            <a:ext cx="361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→ 몬스터 </a:t>
            </a:r>
            <a:r>
              <a:rPr lang="ko-KR" altLang="en-US" dirty="0" err="1">
                <a:solidFill>
                  <a:srgbClr val="FF0000"/>
                </a:solidFill>
              </a:rPr>
              <a:t>리스폰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플레이어 감지역할</a:t>
            </a:r>
          </a:p>
        </p:txBody>
      </p:sp>
      <p:pic>
        <p:nvPicPr>
          <p:cNvPr id="11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D68565CC-03BA-CC21-5000-71220B0D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7581671" y="4901938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65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B6AE7-91C8-AF67-7406-59BB454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애니메이션 컨트롤</a:t>
            </a:r>
            <a:r>
              <a:rPr lang="en-US" altLang="ko-KR" dirty="0"/>
              <a:t> - </a:t>
            </a:r>
            <a:r>
              <a:rPr lang="ko-KR" altLang="en-US" dirty="0"/>
              <a:t>플레이어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54A0B3-48DC-9E00-1BA1-3526D966A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61"/>
          <a:stretch/>
        </p:blipFill>
        <p:spPr>
          <a:xfrm>
            <a:off x="901051" y="677319"/>
            <a:ext cx="7341898" cy="37888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47FC38-EAC6-C2F1-2313-1E605861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1A897977-26C5-C3D7-5EF1-FAD93F42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7675710" y="4901939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196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B6AE7-91C8-AF67-7406-59BB454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애니메이션 컨트롤</a:t>
            </a:r>
            <a:r>
              <a:rPr lang="en-US" altLang="ko-KR" dirty="0"/>
              <a:t> - </a:t>
            </a:r>
            <a:r>
              <a:rPr lang="ko-KR" altLang="en-US" dirty="0"/>
              <a:t>플레이어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D1260F-2B55-1445-7D03-494C35D5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779"/>
            <a:ext cx="9144000" cy="37670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9BD45F-7579-21FD-DB74-6B5DB38D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F2D06418-12B2-9FFD-E1BE-D4318E3B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7782076" y="4901940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60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71C18-A696-8B9E-4489-502F27A1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애니메이션 컨트롤</a:t>
            </a:r>
            <a:r>
              <a:rPr lang="en-US" altLang="ko-KR" dirty="0"/>
              <a:t> - Enemy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4B022-D313-B9C2-B8C5-CD0AACA6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11" y="625782"/>
            <a:ext cx="4874378" cy="37766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4D800E-8F05-C815-4858-FFBD50A4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52AF2E23-244C-9B3D-0935-DA4507F77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7934476" y="4901940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69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8B341-0423-3503-34F8-A89266D6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애니메이션 컨트롤</a:t>
            </a:r>
            <a:r>
              <a:rPr lang="en-US" altLang="ko-KR" dirty="0"/>
              <a:t> - Enemy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F1C39-7CEC-D88D-DD60-C461A63A1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7074"/>
            <a:ext cx="9143999" cy="425258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8A0A33-2AC1-C8ED-21BA-3C19F92D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B8DEC5FC-DFC6-292F-0F39-DF16CD055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8080955" y="4901941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399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30DEA-6A2E-1EF4-9B72-1C365539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계획대비 진척도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425062-E791-3A4B-A707-4BA339819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2581"/>
            <a:ext cx="9144000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7D0FA3-3CC2-5EA0-73A0-36AD641E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6AC720-1D6B-65FA-ABF3-27797117D1D7}"/>
              </a:ext>
            </a:extLst>
          </p:cNvPr>
          <p:cNvSpPr/>
          <p:nvPr/>
        </p:nvSpPr>
        <p:spPr>
          <a:xfrm>
            <a:off x="6064250" y="2114550"/>
            <a:ext cx="1143000" cy="133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9A7331-F0B9-2D59-8EB4-2208B005719A}"/>
              </a:ext>
            </a:extLst>
          </p:cNvPr>
          <p:cNvSpPr/>
          <p:nvPr/>
        </p:nvSpPr>
        <p:spPr>
          <a:xfrm>
            <a:off x="6064250" y="2425700"/>
            <a:ext cx="1911350" cy="146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추가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E39BC46-779B-A99D-F6EB-D1A35C358C04}"/>
              </a:ext>
            </a:extLst>
          </p:cNvPr>
          <p:cNvCxnSpPr/>
          <p:nvPr/>
        </p:nvCxnSpPr>
        <p:spPr>
          <a:xfrm>
            <a:off x="1018540" y="2805589"/>
            <a:ext cx="69570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688C43-67DA-575F-3BA9-23D28AB35841}"/>
              </a:ext>
            </a:extLst>
          </p:cNvPr>
          <p:cNvSpPr/>
          <p:nvPr/>
        </p:nvSpPr>
        <p:spPr>
          <a:xfrm>
            <a:off x="5699760" y="2899409"/>
            <a:ext cx="1507490" cy="140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E27BC2-DAEE-DDC2-32A1-516B272526C1}"/>
              </a:ext>
            </a:extLst>
          </p:cNvPr>
          <p:cNvSpPr/>
          <p:nvPr/>
        </p:nvSpPr>
        <p:spPr>
          <a:xfrm>
            <a:off x="5699760" y="3371850"/>
            <a:ext cx="1507490" cy="1333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EDD655-6AC5-748C-FB78-E9EE8E6EA871}"/>
              </a:ext>
            </a:extLst>
          </p:cNvPr>
          <p:cNvSpPr/>
          <p:nvPr/>
        </p:nvSpPr>
        <p:spPr>
          <a:xfrm>
            <a:off x="6453505" y="3837619"/>
            <a:ext cx="1136015" cy="1400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추가</a:t>
            </a:r>
          </a:p>
        </p:txBody>
      </p:sp>
      <p:pic>
        <p:nvPicPr>
          <p:cNvPr id="18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5C29B7EA-CC71-E343-6888-C11F0FFF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8241376" y="4901941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27E6-ED89-8FB5-92A9-7C57A19F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B2249-4F13-A7A8-544D-17A6C145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126" name="Picture 6" descr="게임이슈 '콕!'] 알파고님 충성! AI는 게이머의 생활을 어떻게 변화시킬까? : 네이버 포스트">
            <a:extLst>
              <a:ext uri="{FF2B5EF4-FFF2-40B4-BE49-F238E27FC236}">
                <a16:creationId xmlns:a16="http://schemas.microsoft.com/office/drawing/2014/main" id="{9663A916-9080-A423-9635-4DA606205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" y="622935"/>
            <a:ext cx="7063740" cy="423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99719739-6D76-2094-38DF-EF2D28EA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382333" y="4901921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EEFE7-A1FC-1A2A-5163-521D80FA6F4D}"/>
              </a:ext>
            </a:extLst>
          </p:cNvPr>
          <p:cNvSpPr txBox="1"/>
          <p:nvPr/>
        </p:nvSpPr>
        <p:spPr>
          <a:xfrm>
            <a:off x="4557498" y="757975"/>
            <a:ext cx="3385863" cy="707886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몬스터 </a:t>
            </a:r>
            <a:r>
              <a:rPr lang="en-US" altLang="ko-KR" sz="40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AI </a:t>
            </a:r>
            <a:r>
              <a:rPr lang="ko-KR" altLang="en-US" sz="40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21415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F15B9-A992-6385-63C4-C5F36606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업무분담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74D80-9CEE-95E4-734C-9C19AB13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0257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강대성</a:t>
            </a:r>
            <a:br>
              <a:rPr lang="en-US" altLang="ko-KR" dirty="0"/>
            </a:br>
            <a:r>
              <a:rPr lang="ko-KR" altLang="en-US" dirty="0"/>
              <a:t>게임 기획설계</a:t>
            </a:r>
            <a:r>
              <a:rPr lang="en-US" altLang="ko-KR" dirty="0"/>
              <a:t>, UI, Enemy, </a:t>
            </a:r>
            <a:r>
              <a:rPr lang="ko-KR" altLang="en-US" dirty="0"/>
              <a:t>메인 서브 상점 씬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조성윤</a:t>
            </a:r>
            <a:br>
              <a:rPr lang="en-US" altLang="ko-KR" dirty="0"/>
            </a:br>
            <a:r>
              <a:rPr lang="en-US" altLang="ko-KR" dirty="0"/>
              <a:t>Player, Camera 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강경수</a:t>
            </a:r>
            <a:br>
              <a:rPr lang="en-US" altLang="ko-KR" dirty="0"/>
            </a:br>
            <a:r>
              <a:rPr lang="en-US" altLang="ko-KR" dirty="0"/>
              <a:t>3D Max</a:t>
            </a:r>
            <a:r>
              <a:rPr lang="ko-KR" altLang="en-US" dirty="0"/>
              <a:t>를 이용한 캐릭터</a:t>
            </a:r>
            <a:r>
              <a:rPr lang="en-US" altLang="ko-KR" dirty="0"/>
              <a:t>, </a:t>
            </a:r>
            <a:r>
              <a:rPr lang="ko-KR" altLang="en-US" dirty="0"/>
              <a:t>맵</a:t>
            </a:r>
            <a:r>
              <a:rPr lang="en-US" altLang="ko-KR" dirty="0"/>
              <a:t>, </a:t>
            </a:r>
            <a:r>
              <a:rPr lang="ko-KR" altLang="en-US" dirty="0"/>
              <a:t>이펙트 모델링 및 제작</a:t>
            </a:r>
            <a:br>
              <a:rPr lang="en-US" altLang="ko-KR" dirty="0"/>
            </a:br>
            <a:r>
              <a:rPr lang="en-US" altLang="ko-KR" dirty="0"/>
              <a:t>3D Max </a:t>
            </a:r>
            <a:r>
              <a:rPr lang="ko-KR" altLang="en-US" dirty="0"/>
              <a:t>모델링 </a:t>
            </a:r>
            <a:r>
              <a:rPr lang="ko-KR" altLang="en-US" dirty="0" err="1"/>
              <a:t>바이패드</a:t>
            </a:r>
            <a:r>
              <a:rPr lang="ko-KR" altLang="en-US" dirty="0"/>
              <a:t> 제작</a:t>
            </a:r>
            <a:br>
              <a:rPr lang="en-US" altLang="ko-KR" dirty="0"/>
            </a:br>
            <a:r>
              <a:rPr lang="en-US" altLang="ko-KR" dirty="0"/>
              <a:t>Substance </a:t>
            </a:r>
            <a:r>
              <a:rPr lang="ko-KR" altLang="en-US" dirty="0" err="1"/>
              <a:t>머테리얼</a:t>
            </a:r>
            <a:r>
              <a:rPr lang="ko-KR" altLang="en-US" dirty="0"/>
              <a:t> </a:t>
            </a:r>
            <a:r>
              <a:rPr lang="ko-KR" altLang="en-US" dirty="0" err="1"/>
              <a:t>텍스쳐</a:t>
            </a:r>
            <a:r>
              <a:rPr lang="ko-KR" altLang="en-US" dirty="0"/>
              <a:t> 제작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333FA-850C-4CA9-7826-A7C33AFC0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68C00436-28D0-A50D-09EB-E3ADFB1C2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8486201" y="4901942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A9AD7-8DC6-6FC1-64AB-A4E883177C13}"/>
              </a:ext>
            </a:extLst>
          </p:cNvPr>
          <p:cNvSpPr txBox="1"/>
          <p:nvPr/>
        </p:nvSpPr>
        <p:spPr>
          <a:xfrm>
            <a:off x="8367497" y="4630343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Finish!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46063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E894CAAD-499C-C8DD-468C-DE7579D0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40" y="259080"/>
            <a:ext cx="61671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262C0-28CA-608F-0D0D-9481E9BBE7B1}"/>
              </a:ext>
            </a:extLst>
          </p:cNvPr>
          <p:cNvSpPr txBox="1"/>
          <p:nvPr/>
        </p:nvSpPr>
        <p:spPr>
          <a:xfrm>
            <a:off x="2522220" y="1032510"/>
            <a:ext cx="4099560" cy="153924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감     사     합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니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다</a:t>
            </a:r>
          </a:p>
        </p:txBody>
      </p:sp>
    </p:spTree>
    <p:extLst>
      <p:ext uri="{BB962C8B-B14F-4D97-AF65-F5344CB8AC3E}">
        <p14:creationId xmlns:p14="http://schemas.microsoft.com/office/powerpoint/2010/main" val="273434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27E6-ED89-8FB5-92A9-7C57A19F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B2249-4F13-A7A8-544D-17A6C145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134" name="Picture 14" descr="인터넷 짤방이 게임이 됐다? 기발한 아이디어가 매력적인 '파이트오브애니멀즈' : 네이버 포스트">
            <a:extLst>
              <a:ext uri="{FF2B5EF4-FFF2-40B4-BE49-F238E27FC236}">
                <a16:creationId xmlns:a16="http://schemas.microsoft.com/office/drawing/2014/main" id="{D602BC78-A9F8-07F4-4BFF-B27163213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6" y="624840"/>
            <a:ext cx="7541549" cy="424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45E12FF7-60B6-A70E-3940-CEC9543B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490860" y="4901922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58F0A-DA88-A628-1469-3951A3E0A7DF}"/>
              </a:ext>
            </a:extLst>
          </p:cNvPr>
          <p:cNvSpPr txBox="1"/>
          <p:nvPr/>
        </p:nvSpPr>
        <p:spPr>
          <a:xfrm>
            <a:off x="2427826" y="2217807"/>
            <a:ext cx="4288354" cy="707886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직접 캐릭터 모델링</a:t>
            </a:r>
          </a:p>
        </p:txBody>
      </p:sp>
    </p:spTree>
    <p:extLst>
      <p:ext uri="{BB962C8B-B14F-4D97-AF65-F5344CB8AC3E}">
        <p14:creationId xmlns:p14="http://schemas.microsoft.com/office/powerpoint/2010/main" val="131533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7476E5-3492-4389-3432-301A8912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ABFD1-E438-45EC-0A5A-BC3942906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3209" y="876301"/>
            <a:ext cx="6057582" cy="3093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</a:t>
            </a:r>
            <a:r>
              <a:rPr lang="ko-KR" altLang="en-US" sz="2400" dirty="0"/>
              <a:t>획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</a:t>
            </a:r>
            <a:r>
              <a:rPr lang="ko-KR" altLang="en-US" sz="2400" dirty="0"/>
              <a:t>계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</a:t>
            </a:r>
            <a:r>
              <a:rPr lang="ko-KR" altLang="en-US" sz="2400" dirty="0"/>
              <a:t>현</a:t>
            </a:r>
          </a:p>
        </p:txBody>
      </p:sp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94EDFF56-C21A-4CF7-019A-66C3A46D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675344" y="4901923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08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A429E-71D6-2DBE-C4C6-9372BD28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플레이어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76F7B0-7630-D217-7FE6-17D38897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FF830482-2571-44BC-E616-BF8DB592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975510" y="4901923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C5C54D-C6C4-64BD-E18F-A57BFD1A3512}"/>
              </a:ext>
            </a:extLst>
          </p:cNvPr>
          <p:cNvGrpSpPr/>
          <p:nvPr/>
        </p:nvGrpSpPr>
        <p:grpSpPr>
          <a:xfrm>
            <a:off x="3895725" y="609600"/>
            <a:ext cx="6524625" cy="4260056"/>
            <a:chOff x="3895725" y="609600"/>
            <a:chExt cx="6524625" cy="42600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290671F-7815-2A19-02D1-50956B4E504E}"/>
                </a:ext>
              </a:extLst>
            </p:cNvPr>
            <p:cNvGrpSpPr/>
            <p:nvPr/>
          </p:nvGrpSpPr>
          <p:grpSpPr>
            <a:xfrm>
              <a:off x="3895725" y="609600"/>
              <a:ext cx="6524625" cy="4260056"/>
              <a:chOff x="3895725" y="609600"/>
              <a:chExt cx="6524625" cy="4260056"/>
            </a:xfrm>
          </p:grpSpPr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81F2F3F4-0CFB-3CBD-C681-974EDE09E308}"/>
                  </a:ext>
                </a:extLst>
              </p:cNvPr>
              <p:cNvSpPr/>
              <p:nvPr/>
            </p:nvSpPr>
            <p:spPr>
              <a:xfrm>
                <a:off x="3895725" y="609600"/>
                <a:ext cx="6524625" cy="4260056"/>
              </a:xfrm>
              <a:prstGeom prst="parallelogram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9CFA7F9-4AA2-7F63-AB15-2D05284AA9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623" b="92464" l="10000" r="90000">
                            <a14:foregroundMark x1="18008" y1="92464" x2="18164" y2="89493"/>
                            <a14:foregroundMark x1="48672" y1="8623" x2="48672" y2="8623"/>
                          </a14:backgroundRemoval>
                        </a14:imgEffect>
                      </a14:imgLayer>
                    </a14:imgProps>
                  </a:ext>
                </a:extLst>
              </a:blip>
              <a:srcRect l="16319" r="21274"/>
              <a:stretch/>
            </p:blipFill>
            <p:spPr>
              <a:xfrm>
                <a:off x="5171549" y="1198959"/>
                <a:ext cx="3567204" cy="3081338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B5B002-0B31-821F-3D41-73BAB706246D}"/>
                </a:ext>
              </a:extLst>
            </p:cNvPr>
            <p:cNvSpPr txBox="1"/>
            <p:nvPr/>
          </p:nvSpPr>
          <p:spPr>
            <a:xfrm>
              <a:off x="6466162" y="4164568"/>
              <a:ext cx="10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PalaDog</a:t>
              </a:r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B38361-223E-40DC-E194-31E8F41F7C64}"/>
              </a:ext>
            </a:extLst>
          </p:cNvPr>
          <p:cNvGrpSpPr/>
          <p:nvPr/>
        </p:nvGrpSpPr>
        <p:grpSpPr>
          <a:xfrm>
            <a:off x="-1323975" y="609600"/>
            <a:ext cx="6524625" cy="4260056"/>
            <a:chOff x="-1323975" y="609600"/>
            <a:chExt cx="6524625" cy="42600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CB07CF2-49B8-9E1D-5E40-E6FE8EF8DBE5}"/>
                </a:ext>
              </a:extLst>
            </p:cNvPr>
            <p:cNvGrpSpPr/>
            <p:nvPr/>
          </p:nvGrpSpPr>
          <p:grpSpPr>
            <a:xfrm>
              <a:off x="-1323975" y="609600"/>
              <a:ext cx="6524625" cy="4260056"/>
              <a:chOff x="-1323975" y="609600"/>
              <a:chExt cx="6524625" cy="426005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1E86011-D9F8-7B3D-0779-246B3792E640}"/>
                  </a:ext>
                </a:extLst>
              </p:cNvPr>
              <p:cNvGrpSpPr/>
              <p:nvPr/>
            </p:nvGrpSpPr>
            <p:grpSpPr>
              <a:xfrm>
                <a:off x="-1323975" y="609600"/>
                <a:ext cx="6524625" cy="4260056"/>
                <a:chOff x="-1323975" y="609600"/>
                <a:chExt cx="6524625" cy="4260056"/>
              </a:xfrm>
            </p:grpSpPr>
            <p:sp>
              <p:nvSpPr>
                <p:cNvPr id="16" name="평행 사변형 15">
                  <a:extLst>
                    <a:ext uri="{FF2B5EF4-FFF2-40B4-BE49-F238E27FC236}">
                      <a16:creationId xmlns:a16="http://schemas.microsoft.com/office/drawing/2014/main" id="{CDAFBF84-2CA0-2D07-5989-19EED1A9B3AF}"/>
                    </a:ext>
                  </a:extLst>
                </p:cNvPr>
                <p:cNvSpPr/>
                <p:nvPr/>
              </p:nvSpPr>
              <p:spPr>
                <a:xfrm>
                  <a:off x="-1323975" y="609600"/>
                  <a:ext cx="6524625" cy="4260056"/>
                </a:xfrm>
                <a:prstGeom prst="parallelogram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220" name="Picture 4" descr="젤다의 전설 꿈꾸는 섬 리메이크 출시일 공개 및 패키지 이미지 : 네이버 블로그">
                  <a:extLst>
                    <a:ext uri="{FF2B5EF4-FFF2-40B4-BE49-F238E27FC236}">
                      <a16:creationId xmlns:a16="http://schemas.microsoft.com/office/drawing/2014/main" id="{8374CF4D-7E57-9760-5183-868B5B46AD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750" b="93500" l="8875" r="91875">
                              <a14:foregroundMark x1="29500" y1="10000" x2="35500" y2="8750"/>
                              <a14:foregroundMark x1="10500" y1="55125" x2="8875" y2="64625"/>
                              <a14:foregroundMark x1="8875" y1="64625" x2="10375" y2="75500"/>
                              <a14:foregroundMark x1="10375" y1="75500" x2="10500" y2="75875"/>
                              <a14:foregroundMark x1="91875" y1="76500" x2="91250" y2="76875"/>
                              <a14:foregroundMark x1="30125" y1="88750" x2="33500" y2="75375"/>
                              <a14:foregroundMark x1="30750" y1="93125" x2="26125" y2="93500"/>
                              <a14:foregroundMark x1="29625" y1="33500" x2="30875" y2="28875"/>
                              <a14:foregroundMark x1="39250" y1="27250" x2="39125" y2="36250"/>
                              <a14:foregroundMark x1="43375" y1="32000" x2="48750" y2="21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778" y="1282303"/>
                  <a:ext cx="2914650" cy="29146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왼쪽 중괄호 6">
                <a:extLst>
                  <a:ext uri="{FF2B5EF4-FFF2-40B4-BE49-F238E27FC236}">
                    <a16:creationId xmlns:a16="http://schemas.microsoft.com/office/drawing/2014/main" id="{7887D8B8-2041-DC73-440F-565C81E07FB5}"/>
                  </a:ext>
                </a:extLst>
              </p:cNvPr>
              <p:cNvSpPr/>
              <p:nvPr/>
            </p:nvSpPr>
            <p:spPr>
              <a:xfrm rot="13473075">
                <a:off x="1267819" y="1240904"/>
                <a:ext cx="194606" cy="763191"/>
              </a:xfrm>
              <a:prstGeom prst="leftBrace">
                <a:avLst>
                  <a:gd name="adj1" fmla="val 54139"/>
                  <a:gd name="adj2" fmla="val 50000"/>
                </a:avLst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3E470F-7EA1-530B-09DA-284C5CF61B2F}"/>
                  </a:ext>
                </a:extLst>
              </p:cNvPr>
              <p:cNvSpPr txBox="1"/>
              <p:nvPr/>
            </p:nvSpPr>
            <p:spPr>
              <a:xfrm rot="18900000">
                <a:off x="585226" y="1025408"/>
                <a:ext cx="10408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I’M NOT</a:t>
                </a:r>
                <a:b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ZELDA!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756F88-1B87-6E80-1831-5BDB0CA5DC15}"/>
                </a:ext>
              </a:extLst>
            </p:cNvPr>
            <p:cNvSpPr txBox="1"/>
            <p:nvPr/>
          </p:nvSpPr>
          <p:spPr>
            <a:xfrm>
              <a:off x="1702170" y="4164568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Link</a:t>
              </a:r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C4D81-AA4C-4F96-1D9C-1F91EA04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사용할 리소스 </a:t>
            </a:r>
            <a:r>
              <a:rPr lang="en-US" altLang="ko-KR" dirty="0"/>
              <a:t>- </a:t>
            </a:r>
            <a:r>
              <a:rPr lang="ko-KR" altLang="en-US" dirty="0"/>
              <a:t>플레이어 및 애니메이션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77B504-FCAA-41A3-58C4-360796208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4" b="90870" l="10000" r="90000">
                        <a14:foregroundMark x1="32383" y1="8768" x2="32813" y2="10290"/>
                        <a14:foregroundMark x1="40117" y1="8551" x2="39883" y2="12029"/>
                        <a14:foregroundMark x1="31758" y1="7246" x2="31758" y2="7246"/>
                        <a14:foregroundMark x1="39258" y1="87826" x2="39258" y2="87826"/>
                        <a14:foregroundMark x1="42500" y1="90870" x2="44805" y2="87971"/>
                        <a14:foregroundMark x1="49063" y1="85652" x2="74258" y2="82391"/>
                        <a14:foregroundMark x1="74258" y1="82391" x2="74258" y2="82391"/>
                      </a14:backgroundRemoval>
                    </a14:imgEffect>
                  </a14:imgLayer>
                </a14:imgProps>
              </a:ext>
            </a:extLst>
          </a:blip>
          <a:srcRect l="29270" r="16354"/>
          <a:stretch/>
        </p:blipFill>
        <p:spPr>
          <a:xfrm>
            <a:off x="5871307" y="1530945"/>
            <a:ext cx="2959411" cy="2933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EE80BF-D690-2964-8B9D-5AD19DC8E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23" b="92464" l="10000" r="90000">
                        <a14:foregroundMark x1="18008" y1="92464" x2="18164" y2="89493"/>
                        <a14:foregroundMark x1="48672" y1="8623" x2="48672" y2="8623"/>
                      </a14:backgroundRemoval>
                    </a14:imgEffect>
                  </a14:imgLayer>
                </a14:imgProps>
              </a:ext>
            </a:extLst>
          </a:blip>
          <a:srcRect l="16319" r="21274"/>
          <a:stretch/>
        </p:blipFill>
        <p:spPr>
          <a:xfrm>
            <a:off x="132403" y="1530945"/>
            <a:ext cx="3567204" cy="308133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20DD4A-8F01-B6BB-24AF-495B8EE9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AD08-4EE7-48F4-A9B4-DED9E2BC70C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5D4E8-187E-6A21-7D9F-84BEB0997318}"/>
              </a:ext>
            </a:extLst>
          </p:cNvPr>
          <p:cNvSpPr txBox="1"/>
          <p:nvPr/>
        </p:nvSpPr>
        <p:spPr>
          <a:xfrm>
            <a:off x="2632208" y="2217807"/>
            <a:ext cx="3879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직접 구현</a:t>
            </a:r>
          </a:p>
        </p:txBody>
      </p:sp>
      <p:pic>
        <p:nvPicPr>
          <p:cNvPr id="7" name="Picture 2" descr="젤다의 전설 : 과거에 대한 링크 젤다의 전설 : 4 개의 검 모험 젤다의 전설 : 세계 사이의 링크, 기타, 닌텐도, 척골가있는  png | PNGWing">
            <a:extLst>
              <a:ext uri="{FF2B5EF4-FFF2-40B4-BE49-F238E27FC236}">
                <a16:creationId xmlns:a16="http://schemas.microsoft.com/office/drawing/2014/main" id="{B3F13093-E2B5-6732-462A-BEC134668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5" b="93484" l="3370" r="95109">
                        <a14:foregroundMark x1="43152" y1="9774" x2="44565" y2="9023"/>
                        <a14:foregroundMark x1="44239" y1="21053" x2="42935" y2="36591"/>
                        <a14:foregroundMark x1="90326" y1="6767" x2="87065" y2="9524"/>
                        <a14:foregroundMark x1="7500" y1="89474" x2="15978" y2="80201"/>
                        <a14:foregroundMark x1="33152" y1="89223" x2="34565" y2="85714"/>
                        <a14:foregroundMark x1="3478" y1="93484" x2="3478" y2="93484"/>
                        <a14:foregroundMark x1="29348" y1="92732" x2="29348" y2="92732"/>
                        <a14:foregroundMark x1="95109" y1="2005" x2="95109" y2="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9190">
            <a:off x="1258205" y="4901923"/>
            <a:ext cx="620728" cy="3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7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더잠실 OTF 3 Regular">
      <a:majorFont>
        <a:latin typeface="더잠실 OTF 3 Regular"/>
        <a:ea typeface="더잠실 OTF 3 Regular"/>
        <a:cs typeface=""/>
      </a:majorFont>
      <a:minorFont>
        <a:latin typeface="더잠실 OTF 3 Regular"/>
        <a:ea typeface="더잠실 OTF 3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491</TotalTime>
  <Words>627</Words>
  <Application>Microsoft Office PowerPoint</Application>
  <PresentationFormat>화면 슬라이드 쇼(16:9)</PresentationFormat>
  <Paragraphs>219</Paragraphs>
  <Slides>51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더잠실 OTF 3 Regular</vt:lpstr>
      <vt:lpstr>Office 테마</vt:lpstr>
      <vt:lpstr>Atents Team Project A조</vt:lpstr>
      <vt:lpstr>PowerPoint 프레젠테이션</vt:lpstr>
      <vt:lpstr>배경</vt:lpstr>
      <vt:lpstr>배경</vt:lpstr>
      <vt:lpstr>배경</vt:lpstr>
      <vt:lpstr>배경</vt:lpstr>
      <vt:lpstr>PowerPoint 프레젠테이션</vt:lpstr>
      <vt:lpstr>플레이어</vt:lpstr>
      <vt:lpstr>사용할 리소스 - 플레이어 및 애니메이션</vt:lpstr>
      <vt:lpstr>적</vt:lpstr>
      <vt:lpstr>사용할 리소스 - 적</vt:lpstr>
      <vt:lpstr>맵 - 메인 씬 기획</vt:lpstr>
      <vt:lpstr>맵 - 메인 씬 설계</vt:lpstr>
      <vt:lpstr>맵 - 메인 씬 구현</vt:lpstr>
      <vt:lpstr>맵 - 메인 씬 구현</vt:lpstr>
      <vt:lpstr>맵 - 상점 기획</vt:lpstr>
      <vt:lpstr>맵 - 상점 구현</vt:lpstr>
      <vt:lpstr>맵 - 서브  기획</vt:lpstr>
      <vt:lpstr>맵 - 서브  설계</vt:lpstr>
      <vt:lpstr>맵 - 서브 구현</vt:lpstr>
      <vt:lpstr>사용할 리소스 - 맵</vt:lpstr>
      <vt:lpstr>사용할 리소스 - 각종 효과</vt:lpstr>
      <vt:lpstr>사용할 리소스 - 각종 효과</vt:lpstr>
      <vt:lpstr>UI - 기획,설계 및 구현</vt:lpstr>
      <vt:lpstr>PowerPoint 프레젠테이션</vt:lpstr>
      <vt:lpstr>주요기능 - 장소(메인)</vt:lpstr>
      <vt:lpstr>주요기능 - 장소(서브)</vt:lpstr>
      <vt:lpstr>주요기능 - 장소(상점)</vt:lpstr>
      <vt:lpstr>주요기능 - 플레이어</vt:lpstr>
      <vt:lpstr>주요기능 - 적 ( 공통 )</vt:lpstr>
      <vt:lpstr>주요기능 - 적 ( Evil Wizard )</vt:lpstr>
      <vt:lpstr>주요기능 - 적( Sward Man )</vt:lpstr>
      <vt:lpstr>주요기능 - 적 ( BomBird )</vt:lpstr>
      <vt:lpstr>PowerPoint 프레젠테이션</vt:lpstr>
      <vt:lpstr>플레이영상 - 메인 씬</vt:lpstr>
      <vt:lpstr>플레이영상 - 서브씬</vt:lpstr>
      <vt:lpstr>플레이영상 - 상점</vt:lpstr>
      <vt:lpstr>PowerPoint 프레젠테이션</vt:lpstr>
      <vt:lpstr>초기클래스설계 - UI</vt:lpstr>
      <vt:lpstr>초기클래스설계 - Character</vt:lpstr>
      <vt:lpstr>초기클래스설계 - Enemy</vt:lpstr>
      <vt:lpstr>현재클래스설계 - Player</vt:lpstr>
      <vt:lpstr>현재클래스설계 - Enemy</vt:lpstr>
      <vt:lpstr>현재클래스설계 - UI, Spawner</vt:lpstr>
      <vt:lpstr>애니메이션 컨트롤 - 플레이어</vt:lpstr>
      <vt:lpstr>애니메이션 컨트롤 - 플레이어</vt:lpstr>
      <vt:lpstr>애니메이션 컨트롤 - Enemy</vt:lpstr>
      <vt:lpstr>애니메이션 컨트롤 - Enemy</vt:lpstr>
      <vt:lpstr>계획대비 진척도</vt:lpstr>
      <vt:lpstr>업무분담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Atents PPT</dc:title>
  <dc:creator>Atents</dc:creator>
  <cp:lastModifiedBy>Atents</cp:lastModifiedBy>
  <cp:revision>124</cp:revision>
  <dcterms:created xsi:type="dcterms:W3CDTF">2023-04-10T05:54:55Z</dcterms:created>
  <dcterms:modified xsi:type="dcterms:W3CDTF">2023-04-14T00:42:08Z</dcterms:modified>
</cp:coreProperties>
</file>